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76" r:id="rId10"/>
    <p:sldId id="277" r:id="rId11"/>
    <p:sldId id="278" r:id="rId12"/>
    <p:sldId id="264" r:id="rId13"/>
    <p:sldId id="265" r:id="rId14"/>
    <p:sldId id="274" r:id="rId15"/>
    <p:sldId id="275" r:id="rId16"/>
    <p:sldId id="279" r:id="rId17"/>
    <p:sldId id="267" r:id="rId18"/>
    <p:sldId id="268" r:id="rId19"/>
    <p:sldId id="280" r:id="rId20"/>
    <p:sldId id="269" r:id="rId21"/>
    <p:sldId id="271" r:id="rId22"/>
    <p:sldId id="272" r:id="rId23"/>
    <p:sldId id="270" r:id="rId24"/>
    <p:sldId id="273"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mn-ea"/>
        <a:cs typeface="Arial" charset="0"/>
      </a:defRPr>
    </a:lvl1pPr>
    <a:lvl2pPr marL="457200" algn="l" rtl="0" fontAlgn="base">
      <a:spcBef>
        <a:spcPct val="0"/>
      </a:spcBef>
      <a:spcAft>
        <a:spcPct val="0"/>
      </a:spcAft>
      <a:defRPr kern="1200">
        <a:solidFill>
          <a:schemeClr val="tx1"/>
        </a:solidFill>
        <a:latin typeface="Times New Roman" pitchFamily="18" charset="0"/>
        <a:ea typeface="+mn-ea"/>
        <a:cs typeface="Arial" charset="0"/>
      </a:defRPr>
    </a:lvl2pPr>
    <a:lvl3pPr marL="914400" algn="l" rtl="0" fontAlgn="base">
      <a:spcBef>
        <a:spcPct val="0"/>
      </a:spcBef>
      <a:spcAft>
        <a:spcPct val="0"/>
      </a:spcAft>
      <a:defRPr kern="1200">
        <a:solidFill>
          <a:schemeClr val="tx1"/>
        </a:solidFill>
        <a:latin typeface="Times New Roman" pitchFamily="18" charset="0"/>
        <a:ea typeface="+mn-ea"/>
        <a:cs typeface="Arial" charset="0"/>
      </a:defRPr>
    </a:lvl3pPr>
    <a:lvl4pPr marL="1371600" algn="l" rtl="0" fontAlgn="base">
      <a:spcBef>
        <a:spcPct val="0"/>
      </a:spcBef>
      <a:spcAft>
        <a:spcPct val="0"/>
      </a:spcAft>
      <a:defRPr kern="1200">
        <a:solidFill>
          <a:schemeClr val="tx1"/>
        </a:solidFill>
        <a:latin typeface="Times New Roman" pitchFamily="18" charset="0"/>
        <a:ea typeface="+mn-ea"/>
        <a:cs typeface="Arial" charset="0"/>
      </a:defRPr>
    </a:lvl4pPr>
    <a:lvl5pPr marL="1828800" algn="l" rtl="0"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FFCC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333" autoAdjust="0"/>
  </p:normalViewPr>
  <p:slideViewPr>
    <p:cSldViewPr>
      <p:cViewPr varScale="1">
        <p:scale>
          <a:sx n="55" d="100"/>
          <a:sy n="55" d="100"/>
        </p:scale>
        <p:origin x="-102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cs typeface="+mn-cs"/>
              </a:defRPr>
            </a:lvl1pPr>
          </a:lstStyle>
          <a:p>
            <a:pPr>
              <a:defRPr/>
            </a:pPr>
            <a:fld id="{8214450B-8A8D-499F-8A71-2A029F3AFE27}" type="datetimeFigureOut">
              <a:rPr lang="en-US"/>
              <a:pPr>
                <a:defRPr/>
              </a:pPr>
              <a:t>11/8/2010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cs typeface="+mn-cs"/>
              </a:defRPr>
            </a:lvl1pPr>
          </a:lstStyle>
          <a:p>
            <a:pPr>
              <a:defRPr/>
            </a:pPr>
            <a:fld id="{B03C8C37-3DF9-490A-9206-1CDC712B4F6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Day one- </a:t>
            </a:r>
          </a:p>
          <a:p>
            <a:pPr marL="228600" indent="-228600" eaLnBrk="1" fontAlgn="auto" hangingPunct="1">
              <a:spcBef>
                <a:spcPts val="0"/>
              </a:spcBef>
              <a:spcAft>
                <a:spcPts val="0"/>
              </a:spcAft>
              <a:buFontTx/>
              <a:buAutoNum type="arabicPeriod"/>
              <a:defRPr/>
            </a:pPr>
            <a:r>
              <a:rPr lang="en-US" dirty="0" smtClean="0"/>
              <a:t>Talk about revised science standards, 10 to 4, how I mapped them out for K-5, </a:t>
            </a:r>
          </a:p>
          <a:p>
            <a:pPr marL="228600" indent="-228600" eaLnBrk="1" fontAlgn="auto" hangingPunct="1">
              <a:spcBef>
                <a:spcPts val="0"/>
              </a:spcBef>
              <a:spcAft>
                <a:spcPts val="0"/>
              </a:spcAft>
              <a:buFontTx/>
              <a:buAutoNum type="arabicPeriod"/>
              <a:defRPr/>
            </a:pPr>
            <a:r>
              <a:rPr lang="en-US" dirty="0" smtClean="0"/>
              <a:t>Share Grade 2 Alignment document and month by month curriculum plan</a:t>
            </a:r>
          </a:p>
          <a:p>
            <a:pPr marL="228600" indent="-228600" eaLnBrk="1" fontAlgn="auto" hangingPunct="1">
              <a:spcBef>
                <a:spcPts val="0"/>
              </a:spcBef>
              <a:spcAft>
                <a:spcPts val="0"/>
              </a:spcAft>
              <a:buFontTx/>
              <a:buAutoNum type="arabicPeriod"/>
              <a:defRPr/>
            </a:pPr>
            <a:endParaRPr lang="en-US" dirty="0" smtClean="0"/>
          </a:p>
        </p:txBody>
      </p:sp>
      <p:sp>
        <p:nvSpPr>
          <p:cNvPr id="61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C8FB5F5-94D7-4171-955A-DFE5997B3F54}" type="slidenum">
              <a:rPr lang="en-US" smtClean="0"/>
              <a:pPr>
                <a:defRPr/>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What are some misconceptions that students have?</a:t>
            </a:r>
          </a:p>
          <a:p>
            <a:pPr eaLnBrk="1" hangingPunct="1"/>
            <a:endParaRPr lang="en-US" dirty="0" smtClean="0"/>
          </a:p>
          <a:p>
            <a:r>
              <a:rPr lang="en-US" dirty="0" smtClean="0"/>
              <a:t>What prior experiences need to be considered? What knowledge needs to be thought about?</a:t>
            </a:r>
          </a:p>
          <a:p>
            <a:r>
              <a:rPr lang="en-US" dirty="0" smtClean="0"/>
              <a:t>How might you begin the study of light?  What probing questions might be asked? </a:t>
            </a:r>
          </a:p>
          <a:p>
            <a:r>
              <a:rPr lang="en-US" dirty="0" smtClean="0"/>
              <a:t>What activities might we devise to help students in grade 2 develop concrete images of the abstract concept of light?</a:t>
            </a:r>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2B6A80AA-7499-4EE6-A7A0-4D1020C89255}" type="slidenum">
              <a:rPr lang="en-US" smtClean="0"/>
              <a:pPr>
                <a:defRPr/>
              </a:pPr>
              <a:t>22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Moonlight- students observe</a:t>
            </a:r>
            <a:r>
              <a:rPr lang="en-US" baseline="0" dirty="0" smtClean="0"/>
              <a:t> different phases(moon looks a little different every day but looks the same again about every four weeks) of the moon over time and describe monthly pattern. Should be challenged to think about why we can see the moon, developing the idea that light from the Sun is reflected by the Moon toward Earth. Reflection of light is a </a:t>
            </a:r>
            <a:r>
              <a:rPr lang="en-US" baseline="0" dirty="0" err="1" smtClean="0"/>
              <a:t>prerequiste</a:t>
            </a:r>
            <a:r>
              <a:rPr lang="en-US" baseline="0" dirty="0" smtClean="0"/>
              <a:t> understanding that should be developed before students learn that the Moon reflects light.</a:t>
            </a:r>
          </a:p>
          <a:p>
            <a:endParaRPr lang="en-US" baseline="0" dirty="0" smtClean="0"/>
          </a:p>
          <a:p>
            <a:r>
              <a:rPr lang="en-US" baseline="0" dirty="0" smtClean="0"/>
              <a:t>What can be done for students who believe the moon creates its own light?</a:t>
            </a:r>
          </a:p>
          <a:p>
            <a:pPr marL="228600" indent="-228600">
              <a:buAutoNum type="arabicPeriod"/>
            </a:pPr>
            <a:r>
              <a:rPr lang="en-US" baseline="0" dirty="0" smtClean="0"/>
              <a:t>Use a model to confront their ideas.  Shine a light on a white </a:t>
            </a:r>
            <a:r>
              <a:rPr lang="en-US" baseline="0" dirty="0" err="1" smtClean="0"/>
              <a:t>sytrofoam</a:t>
            </a:r>
            <a:r>
              <a:rPr lang="en-US" baseline="0" dirty="0" smtClean="0"/>
              <a:t> ball in a dark room.  Have students describe what they see.  Ask them to examine the ball to decide if there is something in it that caused it to light up.  Give students time to revise their explanations.</a:t>
            </a:r>
          </a:p>
          <a:p>
            <a:pPr marL="228600" indent="-228600">
              <a:buAutoNum type="arabicPeriod"/>
            </a:pPr>
            <a:r>
              <a:rPr lang="en-US" baseline="0" dirty="0" smtClean="0"/>
              <a:t>Model the relationship between the Moon and Sun at night.  Using a model, show how the Sun shines on the Moon, even though we do not see the Sun during the night.  </a:t>
            </a:r>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23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Probes are used to uncover ideas</a:t>
            </a:r>
            <a:r>
              <a:rPr lang="en-US" baseline="0" dirty="0" smtClean="0"/>
              <a:t> or check for understanding of concepts</a:t>
            </a:r>
          </a:p>
          <a:p>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 at probe</a:t>
            </a:r>
            <a:r>
              <a:rPr lang="en-US" baseline="0" dirty="0" smtClean="0"/>
              <a:t> together:</a:t>
            </a:r>
          </a:p>
          <a:p>
            <a:pPr marL="228600" indent="-228600">
              <a:buAutoNum type="arabicPeriod"/>
            </a:pPr>
            <a:r>
              <a:rPr lang="en-US" baseline="0" dirty="0" smtClean="0"/>
              <a:t>Which letter do you think a percentage of students would select? Why?</a:t>
            </a:r>
          </a:p>
          <a:p>
            <a:pPr marL="228600" indent="-228600">
              <a:buAutoNum type="arabicPeriod"/>
            </a:pPr>
            <a:r>
              <a:rPr lang="en-US" baseline="0" dirty="0" smtClean="0"/>
              <a:t>What life experiences(or lack thereof) have contributed to this misconception of “seeing in the dark” or objects being illuminated?</a:t>
            </a:r>
          </a:p>
          <a:p>
            <a:pPr marL="228600" indent="-228600">
              <a:buAutoNum type="arabicPeriod"/>
            </a:pPr>
            <a:endParaRPr lang="en-US" baseline="0" dirty="0" smtClean="0"/>
          </a:p>
          <a:p>
            <a:pPr marL="228600" indent="-228600">
              <a:buNone/>
            </a:pPr>
            <a:r>
              <a:rPr lang="en-US" baseline="0" dirty="0" smtClean="0"/>
              <a:t>At the elementary level students are beginning to develop ideas about light as something that travels from its source and strikes objects.  They recognize some objects like light bulbs give off light, while other objects reflect light. Students have difficulty accepting that light travels away from its source</a:t>
            </a:r>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one </a:t>
            </a:r>
            <a:r>
              <a:rPr lang="en-US" dirty="0" err="1" smtClean="0"/>
              <a:t>Ramadas</a:t>
            </a:r>
            <a:r>
              <a:rPr lang="en-US" dirty="0" smtClean="0"/>
              <a:t> and Driver (1989)</a:t>
            </a:r>
          </a:p>
          <a:p>
            <a:r>
              <a:rPr lang="en-US" dirty="0" smtClean="0"/>
              <a:t>Example</a:t>
            </a:r>
            <a:r>
              <a:rPr lang="en-US" baseline="0" dirty="0" smtClean="0"/>
              <a:t> two </a:t>
            </a:r>
            <a:r>
              <a:rPr lang="en-US" baseline="0" dirty="0" err="1" smtClean="0"/>
              <a:t>Andersson</a:t>
            </a:r>
            <a:r>
              <a:rPr lang="en-US" baseline="0" dirty="0" smtClean="0"/>
              <a:t> and </a:t>
            </a:r>
            <a:r>
              <a:rPr lang="en-US" baseline="0" dirty="0" err="1" smtClean="0"/>
              <a:t>Karrqvist</a:t>
            </a:r>
            <a:r>
              <a:rPr lang="en-US" baseline="0" dirty="0" smtClean="0"/>
              <a:t> (1983)</a:t>
            </a:r>
          </a:p>
          <a:p>
            <a:r>
              <a:rPr lang="en-US" baseline="0" dirty="0" err="1" smtClean="0"/>
              <a:t>Fetherstonhaugh</a:t>
            </a:r>
            <a:r>
              <a:rPr lang="en-US" baseline="0" dirty="0" smtClean="0"/>
              <a:t> and </a:t>
            </a:r>
            <a:r>
              <a:rPr lang="en-US" baseline="0" dirty="0" err="1" smtClean="0"/>
              <a:t>Treagust</a:t>
            </a:r>
            <a:r>
              <a:rPr lang="en-US" baseline="0" dirty="0" smtClean="0"/>
              <a:t> (1990) significant number of children believe that people can see in the dark and that this was more prevalent among</a:t>
            </a:r>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Sources of artificial</a:t>
            </a:r>
            <a:r>
              <a:rPr lang="en-US" baseline="0" dirty="0" smtClean="0"/>
              <a:t> light</a:t>
            </a:r>
          </a:p>
          <a:p>
            <a:r>
              <a:rPr lang="en-US" baseline="0" dirty="0" smtClean="0"/>
              <a:t>Sources of natural light</a:t>
            </a:r>
          </a:p>
          <a:p>
            <a:r>
              <a:rPr lang="en-US" baseline="0" dirty="0" smtClean="0"/>
              <a:t>Prior </a:t>
            </a:r>
            <a:r>
              <a:rPr lang="en-US" baseline="0" dirty="0" err="1" smtClean="0"/>
              <a:t>learnings</a:t>
            </a:r>
            <a:r>
              <a:rPr lang="en-US" baseline="0" dirty="0" smtClean="0"/>
              <a:t> that can </a:t>
            </a:r>
            <a:r>
              <a:rPr lang="en-US" baseline="0" dirty="0" err="1" smtClean="0"/>
              <a:t>interupt</a:t>
            </a:r>
            <a:r>
              <a:rPr lang="en-US" baseline="0" dirty="0" smtClean="0"/>
              <a:t> new learning- life experience and own interpretations can interfere </a:t>
            </a:r>
          </a:p>
          <a:p>
            <a:r>
              <a:rPr lang="en-US" baseline="0" dirty="0" smtClean="0"/>
              <a:t>Develop understanding of light travelling away from source-</a:t>
            </a:r>
          </a:p>
          <a:p>
            <a:r>
              <a:rPr lang="en-US" baseline="0" dirty="0" smtClean="0"/>
              <a:t>Develop understanding of reflection- reflection as in a mirror versus scattered reflection of a crumpled piece of foil</a:t>
            </a:r>
          </a:p>
          <a:p>
            <a:endParaRPr lang="en-US" baseline="0" dirty="0" smtClean="0"/>
          </a:p>
          <a:p>
            <a:pPr eaLnBrk="1" hangingPunct="1"/>
            <a:r>
              <a:rPr lang="en-US" sz="1200" dirty="0" smtClean="0"/>
              <a:t>Many children believe that the role of light in vision is only to "light up" an object, making it visible. They have no idea that the light must be scattered from the object into the eye in order for vision to occur. Many of these children will say that light travels to an object from a light source, such as a lamp, and "just stays there." [Note: When light strikes a very smooth object, like a mirror, light is said to be reflected by the object: the light emerges in a "coherent" way as opposed to the helter-skelter scattering of incident light by rough objects. (Mirrors are good examples of the former, rugs of the latter.)]</a:t>
            </a:r>
          </a:p>
          <a:p>
            <a:pPr eaLnBrk="1" hangingPunct="1"/>
            <a:r>
              <a:rPr lang="en-US" sz="1200" dirty="0" smtClean="0"/>
              <a:t>The objective here is for children to build an understanding that some light is scattered from (or by) objects, rather than all of the light just stopping (i.e. being absorbed).</a:t>
            </a:r>
          </a:p>
          <a:p>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 it reflect light?- consider white- all wavelengths of light are reflected, versus black all wavelengths</a:t>
            </a:r>
            <a:r>
              <a:rPr lang="en-US" baseline="0" dirty="0" smtClean="0"/>
              <a:t> of light have been absorbed.  Black is the absence of light- see black, not all light is absorbed by these materials.  Some materials reflect light better than others- deals with angle with which light bounces off; rough surfaces scatter the light, hence appear dull</a:t>
            </a:r>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16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a:t>
            </a:r>
            <a:r>
              <a:rPr lang="en-US" baseline="0" dirty="0" smtClean="0"/>
              <a:t> they internalized that light travels outward from a source?</a:t>
            </a:r>
          </a:p>
          <a:p>
            <a:r>
              <a:rPr lang="en-US" baseline="0" dirty="0" smtClean="0"/>
              <a:t>Have they had enough exposure to reflection?</a:t>
            </a:r>
          </a:p>
          <a:p>
            <a:r>
              <a:rPr lang="en-US" baseline="0" dirty="0" smtClean="0"/>
              <a:t>How about experience with substances that allow light to pass, block some(</a:t>
            </a:r>
            <a:r>
              <a:rPr lang="en-US" baseline="0" dirty="0" err="1" smtClean="0"/>
              <a:t>transluent</a:t>
            </a:r>
            <a:r>
              <a:rPr lang="en-US" baseline="0" dirty="0" smtClean="0"/>
              <a:t>), and block all light (opaque)</a:t>
            </a:r>
            <a:endParaRPr lang="en-US" dirty="0"/>
          </a:p>
        </p:txBody>
      </p:sp>
      <p:sp>
        <p:nvSpPr>
          <p:cNvPr id="4" name="Slide Number Placeholder 3"/>
          <p:cNvSpPr>
            <a:spLocks noGrp="1"/>
          </p:cNvSpPr>
          <p:nvPr>
            <p:ph type="sldNum" sz="quarter" idx="10"/>
          </p:nvPr>
        </p:nvSpPr>
        <p:spPr/>
        <p:txBody>
          <a:bodyPr/>
          <a:lstStyle/>
          <a:p>
            <a:pPr>
              <a:defRPr/>
            </a:pPr>
            <a:fld id="{B03C8C37-3DF9-490A-9206-1CDC712B4F6F}" type="slidenum">
              <a:rPr lang="en-US" smtClean="0"/>
              <a:pPr>
                <a:defRPr/>
              </a:pPr>
              <a:t>19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What are some misconceptions students have (or explanations for why the moon changes shape) about the phases of the moon?</a:t>
            </a:r>
          </a:p>
          <a:p>
            <a:pPr eaLnBrk="1" hangingPunct="1"/>
            <a:r>
              <a:rPr lang="en-US" dirty="0" smtClean="0"/>
              <a:t>Where do they think the sun goes at night? Where does the moon go during the day?</a:t>
            </a:r>
          </a:p>
          <a:p>
            <a:pPr eaLnBrk="1" hangingPunct="1"/>
            <a:r>
              <a:rPr lang="en-US" dirty="0" smtClean="0"/>
              <a:t>What accounts for moonlight?</a:t>
            </a:r>
            <a:r>
              <a:rPr lang="en-US" baseline="0" dirty="0" smtClean="0"/>
              <a:t> How do we currently uncover student ideas and what do we do to expose them to the scientific truth of the matter?</a:t>
            </a:r>
          </a:p>
          <a:p>
            <a:pPr eaLnBrk="1" hangingPunct="1"/>
            <a:endParaRPr lang="en-US" baseline="0" dirty="0" smtClean="0"/>
          </a:p>
          <a:p>
            <a:r>
              <a:rPr lang="en-US" dirty="0" smtClean="0"/>
              <a:t>What prior experiences need to be considered? What knowledge needs to be thought about?</a:t>
            </a:r>
          </a:p>
          <a:p>
            <a:r>
              <a:rPr lang="en-US" dirty="0" smtClean="0"/>
              <a:t>How might you begin the study of light?  What probing questions might be asked? </a:t>
            </a:r>
          </a:p>
          <a:p>
            <a:r>
              <a:rPr lang="en-US" dirty="0" smtClean="0"/>
              <a:t>What activities might we devise to help students in grade 2 develop concrete images of the abstract concept of light?</a:t>
            </a:r>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FAD0A5ED-16CE-404A-BC0C-E95A55C9F967}" type="slidenum">
              <a:rPr lang="en-US" smtClean="0"/>
              <a:pPr>
                <a:defRPr/>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4"/>
          <p:cNvGrpSpPr>
            <a:grpSpLocks/>
          </p:cNvGrpSpPr>
          <p:nvPr/>
        </p:nvGrpSpPr>
        <p:grpSpPr bwMode="auto">
          <a:xfrm>
            <a:off x="0" y="0"/>
            <a:ext cx="9142413" cy="6856413"/>
            <a:chOff x="0" y="0"/>
            <a:chExt cx="5759" cy="4319"/>
          </a:xfrm>
        </p:grpSpPr>
        <p:sp>
          <p:nvSpPr>
            <p:cNvPr id="5" name="Rectangle 2"/>
            <p:cNvSpPr>
              <a:spLocks noChangeArrowheads="1"/>
            </p:cNvSpPr>
            <p:nvPr/>
          </p:nvSpPr>
          <p:spPr bwMode="ltGray">
            <a:xfrm>
              <a:off x="0" y="0"/>
              <a:ext cx="923" cy="4319"/>
            </a:xfrm>
            <a:prstGeom prst="rect">
              <a:avLst/>
            </a:prstGeom>
            <a:solidFill>
              <a:schemeClr val="bg1"/>
            </a:solidFill>
            <a:ln w="9525">
              <a:noFill/>
              <a:miter lim="800000"/>
              <a:headEnd/>
              <a:tailEnd/>
            </a:ln>
            <a:effectLst/>
          </p:spPr>
          <p:txBody>
            <a:bodyPr wrap="none" anchor="ctr"/>
            <a:lstStyle/>
            <a:p>
              <a:pPr eaLnBrk="0" hangingPunct="0">
                <a:defRPr/>
              </a:pPr>
              <a:endParaRPr lang="en-US">
                <a:cs typeface="+mn-cs"/>
              </a:endParaRPr>
            </a:p>
          </p:txBody>
        </p:sp>
        <p:pic>
          <p:nvPicPr>
            <p:cNvPr id="6" name="Picture 3"/>
            <p:cNvPicPr>
              <a:picLocks noChangeArrowheads="1"/>
            </p:cNvPicPr>
            <p:nvPr/>
          </p:nvPicPr>
          <p:blipFill>
            <a:blip r:embed="rId2" cstate="print"/>
            <a:srcRect/>
            <a:stretch>
              <a:fillRect/>
            </a:stretch>
          </p:blipFill>
          <p:spPr bwMode="ltGray">
            <a:xfrm>
              <a:off x="0" y="991"/>
              <a:ext cx="920" cy="944"/>
            </a:xfrm>
            <a:prstGeom prst="rect">
              <a:avLst/>
            </a:prstGeom>
            <a:noFill/>
            <a:ln w="9525">
              <a:noFill/>
              <a:miter lim="800000"/>
              <a:headEnd/>
              <a:tailEnd/>
            </a:ln>
          </p:spPr>
        </p:pic>
        <p:sp>
          <p:nvSpPr>
            <p:cNvPr id="7" name="Freeform 4"/>
            <p:cNvSpPr>
              <a:spLocks/>
            </p:cNvSpPr>
            <p:nvPr/>
          </p:nvSpPr>
          <p:spPr bwMode="ltGray">
            <a:xfrm>
              <a:off x="0" y="15"/>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pPr eaLnBrk="0" hangingPunct="0">
                <a:defRPr/>
              </a:pPr>
              <a:endParaRPr lang="en-US">
                <a:cs typeface="+mn-cs"/>
              </a:endParaRPr>
            </a:p>
          </p:txBody>
        </p:sp>
        <p:sp>
          <p:nvSpPr>
            <p:cNvPr id="8" name="Freeform 5"/>
            <p:cNvSpPr>
              <a:spLocks/>
            </p:cNvSpPr>
            <p:nvPr/>
          </p:nvSpPr>
          <p:spPr bwMode="ltGray">
            <a:xfrm>
              <a:off x="6" y="2087"/>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pPr eaLnBrk="0" hangingPunct="0">
                <a:defRPr/>
              </a:pPr>
              <a:endParaRPr lang="en-US">
                <a:cs typeface="+mn-cs"/>
              </a:endParaRPr>
            </a:p>
          </p:txBody>
        </p:sp>
        <p:sp>
          <p:nvSpPr>
            <p:cNvPr id="9" name="Freeform 6"/>
            <p:cNvSpPr>
              <a:spLocks/>
            </p:cNvSpPr>
            <p:nvPr/>
          </p:nvSpPr>
          <p:spPr bwMode="ltGray">
            <a:xfrm>
              <a:off x="6" y="3160"/>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pPr eaLnBrk="0" hangingPunct="0">
                <a:defRPr/>
              </a:pPr>
              <a:endParaRPr lang="en-US">
                <a:cs typeface="+mn-cs"/>
              </a:endParaRPr>
            </a:p>
          </p:txBody>
        </p:sp>
        <p:grpSp>
          <p:nvGrpSpPr>
            <p:cNvPr id="10" name="Group 13"/>
            <p:cNvGrpSpPr>
              <a:grpSpLocks/>
            </p:cNvGrpSpPr>
            <p:nvPr/>
          </p:nvGrpSpPr>
          <p:grpSpPr bwMode="auto">
            <a:xfrm>
              <a:off x="993" y="1940"/>
              <a:ext cx="4766" cy="119"/>
              <a:chOff x="993" y="1940"/>
              <a:chExt cx="4766" cy="119"/>
            </a:xfrm>
          </p:grpSpPr>
          <p:sp>
            <p:nvSpPr>
              <p:cNvPr id="11" name="Rectangle 7"/>
              <p:cNvSpPr>
                <a:spLocks noChangeArrowheads="1"/>
              </p:cNvSpPr>
              <p:nvPr/>
            </p:nvSpPr>
            <p:spPr bwMode="ltGray">
              <a:xfrm>
                <a:off x="996" y="1947"/>
                <a:ext cx="4763" cy="106"/>
              </a:xfrm>
              <a:prstGeom prst="rect">
                <a:avLst/>
              </a:prstGeom>
              <a:gradFill rotWithShape="0">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1"/>
              </a:gradFill>
              <a:ln w="9525">
                <a:noFill/>
                <a:miter lim="800000"/>
                <a:headEnd/>
                <a:tailEnd/>
              </a:ln>
              <a:effectLst/>
            </p:spPr>
            <p:txBody>
              <a:bodyPr wrap="none" anchor="ctr"/>
              <a:lstStyle/>
              <a:p>
                <a:pPr eaLnBrk="0" hangingPunct="0">
                  <a:defRPr/>
                </a:pPr>
                <a:endParaRPr lang="en-US">
                  <a:cs typeface="+mn-cs"/>
                </a:endParaRPr>
              </a:p>
            </p:txBody>
          </p:sp>
          <p:sp>
            <p:nvSpPr>
              <p:cNvPr id="12" name="Line 8"/>
              <p:cNvSpPr>
                <a:spLocks noChangeShapeType="1"/>
              </p:cNvSpPr>
              <p:nvPr/>
            </p:nvSpPr>
            <p:spPr bwMode="ltGray">
              <a:xfrm>
                <a:off x="999" y="2057"/>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3" name="Line 9"/>
              <p:cNvSpPr>
                <a:spLocks noChangeShapeType="1"/>
              </p:cNvSpPr>
              <p:nvPr/>
            </p:nvSpPr>
            <p:spPr bwMode="ltGray">
              <a:xfrm>
                <a:off x="999" y="2033"/>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4" name="Line 10"/>
              <p:cNvSpPr>
                <a:spLocks noChangeShapeType="1"/>
              </p:cNvSpPr>
              <p:nvPr/>
            </p:nvSpPr>
            <p:spPr bwMode="ltGray">
              <a:xfrm>
                <a:off x="999" y="2003"/>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5" name="Line 11"/>
              <p:cNvSpPr>
                <a:spLocks noChangeShapeType="1"/>
              </p:cNvSpPr>
              <p:nvPr/>
            </p:nvSpPr>
            <p:spPr bwMode="ltGray">
              <a:xfrm>
                <a:off x="999" y="1969"/>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6" name="Freeform 12"/>
              <p:cNvSpPr>
                <a:spLocks/>
              </p:cNvSpPr>
              <p:nvPr/>
            </p:nvSpPr>
            <p:spPr bwMode="ltGray">
              <a:xfrm>
                <a:off x="993" y="1940"/>
                <a:ext cx="4765" cy="119"/>
              </a:xfrm>
              <a:custGeom>
                <a:avLst/>
                <a:gdLst/>
                <a:ahLst/>
                <a:cxnLst>
                  <a:cxn ang="0">
                    <a:pos x="0" y="118"/>
                  </a:cxn>
                  <a:cxn ang="0">
                    <a:pos x="0" y="0"/>
                  </a:cxn>
                  <a:cxn ang="0">
                    <a:pos x="4764" y="0"/>
                  </a:cxn>
                </a:cxnLst>
                <a:rect l="0" t="0" r="r" b="b"/>
                <a:pathLst>
                  <a:path w="4765" h="119">
                    <a:moveTo>
                      <a:pt x="0" y="118"/>
                    </a:moveTo>
                    <a:lnTo>
                      <a:pt x="0" y="0"/>
                    </a:lnTo>
                    <a:lnTo>
                      <a:pt x="4764" y="0"/>
                    </a:lnTo>
                  </a:path>
                </a:pathLst>
              </a:custGeom>
              <a:noFill/>
              <a:ln w="12700" cap="rnd" cmpd="sng">
                <a:solidFill>
                  <a:srgbClr val="FFCC66"/>
                </a:solidFill>
                <a:prstDash val="solid"/>
                <a:round/>
                <a:headEnd type="none" w="sm" len="sm"/>
                <a:tailEnd type="none" w="sm" len="sm"/>
              </a:ln>
              <a:effectLst/>
            </p:spPr>
            <p:txBody>
              <a:bodyPr/>
              <a:lstStyle/>
              <a:p>
                <a:pPr eaLnBrk="0" hangingPunct="0">
                  <a:defRPr/>
                </a:pPr>
                <a:endParaRPr lang="en-US">
                  <a:cs typeface="+mn-cs"/>
                </a:endParaRPr>
              </a:p>
            </p:txBody>
          </p:sp>
        </p:grpSp>
      </p:grpSp>
      <p:sp>
        <p:nvSpPr>
          <p:cNvPr id="2063" name="Rectangle 15"/>
          <p:cNvSpPr>
            <a:spLocks noGrp="1" noChangeArrowheads="1"/>
          </p:cNvSpPr>
          <p:nvPr>
            <p:ph type="ctrTitle" sz="quarter"/>
          </p:nvPr>
        </p:nvSpPr>
        <p:spPr>
          <a:xfrm>
            <a:off x="1371600" y="1600200"/>
            <a:ext cx="7772400" cy="1143000"/>
          </a:xfrm>
        </p:spPr>
        <p:txBody>
          <a:bodyPr anchor="b"/>
          <a:lstStyle>
            <a:lvl1pPr>
              <a:defRPr/>
            </a:lvl1pPr>
          </a:lstStyle>
          <a:p>
            <a:r>
              <a:rPr lang="en-US" smtClean="0"/>
              <a:t>Click to edit Master title style</a:t>
            </a:r>
            <a:endParaRPr lang="en-US"/>
          </a:p>
        </p:txBody>
      </p:sp>
      <p:sp>
        <p:nvSpPr>
          <p:cNvPr id="2064" name="Rectangle 16"/>
          <p:cNvSpPr>
            <a:spLocks noGrp="1" noChangeArrowheads="1"/>
          </p:cNvSpPr>
          <p:nvPr>
            <p:ph type="subTitle" sz="quarter" idx="1"/>
          </p:nvPr>
        </p:nvSpPr>
        <p:spPr>
          <a:xfrm>
            <a:off x="2057400" y="3733800"/>
            <a:ext cx="6400800" cy="1752600"/>
          </a:xfrm>
        </p:spPr>
        <p:txBody>
          <a:bodyPr/>
          <a:lstStyle>
            <a:lvl1pPr marL="0" indent="0" algn="ctr">
              <a:buFontTx/>
              <a:buNone/>
              <a:defRPr/>
            </a:lvl1pPr>
          </a:lstStyle>
          <a:p>
            <a:r>
              <a:rPr lang="en-US" smtClean="0"/>
              <a:t>Click to edit Master subtitle style</a:t>
            </a:r>
            <a:endParaRPr lang="en-US"/>
          </a:p>
        </p:txBody>
      </p:sp>
      <p:sp>
        <p:nvSpPr>
          <p:cNvPr id="17" name="Rectangle 17"/>
          <p:cNvSpPr>
            <a:spLocks noGrp="1" noChangeArrowheads="1"/>
          </p:cNvSpPr>
          <p:nvPr>
            <p:ph type="dt" sz="quarter" idx="10"/>
          </p:nvPr>
        </p:nvSpPr>
        <p:spPr/>
        <p:txBody>
          <a:bodyPr/>
          <a:lstStyle>
            <a:lvl1pPr>
              <a:defRPr/>
            </a:lvl1pPr>
          </a:lstStyle>
          <a:p>
            <a:pPr>
              <a:defRPr/>
            </a:pPr>
            <a:endParaRPr lang="en-US"/>
          </a:p>
        </p:txBody>
      </p:sp>
      <p:sp>
        <p:nvSpPr>
          <p:cNvPr id="18" name="Rectangle 18"/>
          <p:cNvSpPr>
            <a:spLocks noGrp="1" noChangeArrowheads="1"/>
          </p:cNvSpPr>
          <p:nvPr>
            <p:ph type="ftr" sz="quarter" idx="11"/>
          </p:nvPr>
        </p:nvSpPr>
        <p:spPr/>
        <p:txBody>
          <a:bodyPr/>
          <a:lstStyle>
            <a:lvl1pPr>
              <a:defRPr/>
            </a:lvl1pPr>
          </a:lstStyle>
          <a:p>
            <a:pPr>
              <a:defRPr/>
            </a:pPr>
            <a:endParaRPr lang="en-US"/>
          </a:p>
        </p:txBody>
      </p:sp>
      <p:sp>
        <p:nvSpPr>
          <p:cNvPr id="19" name="Rectangle 19"/>
          <p:cNvSpPr>
            <a:spLocks noGrp="1" noChangeArrowheads="1"/>
          </p:cNvSpPr>
          <p:nvPr>
            <p:ph type="sldNum" sz="quarter" idx="12"/>
          </p:nvPr>
        </p:nvSpPr>
        <p:spPr/>
        <p:txBody>
          <a:bodyPr/>
          <a:lstStyle>
            <a:lvl1pPr>
              <a:defRPr/>
            </a:lvl1pPr>
          </a:lstStyle>
          <a:p>
            <a:pPr>
              <a:defRPr/>
            </a:pPr>
            <a:fld id="{5E7CB8FA-5ABD-4B1A-B606-DDF15C4B6B7F}" type="slidenum">
              <a:rPr lang="en-US"/>
              <a:pPr>
                <a:defRPr/>
              </a:pPr>
              <a:t>‹#›</a:t>
            </a:fld>
            <a:endParaRPr lang="en-US"/>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39900ECB-5F6C-4AE7-9F12-39FA3216848B}" type="slidenum">
              <a:rPr lang="en-US"/>
              <a:pPr>
                <a:defRPr/>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9313"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70013"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8439BDE5-E246-4A69-B54C-99C83205EFA8}" type="slidenum">
              <a:rPr lang="en-US"/>
              <a:pPr>
                <a:defRPr/>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D6F1709E-307F-4705-A2E8-B5C7F298E5AB}" type="slidenum">
              <a:rPr lang="en-US"/>
              <a:pPr>
                <a:defRPr/>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BFD90032-3F60-4DA7-89F8-2E437DD89D76}" type="slidenum">
              <a:rPr lang="en-US"/>
              <a:pPr>
                <a:defRPr/>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0013"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32413"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13DFCEE9-62C1-4C18-89C6-2D219F9D346E}" type="slidenum">
              <a:rPr lang="en-US"/>
              <a:pPr>
                <a:defRPr/>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8"/>
          <p:cNvSpPr>
            <a:spLocks noGrp="1" noChangeArrowheads="1"/>
          </p:cNvSpPr>
          <p:nvPr>
            <p:ph type="dt" sz="half" idx="10"/>
          </p:nvPr>
        </p:nvSpPr>
        <p:spPr>
          <a:ln/>
        </p:spPr>
        <p:txBody>
          <a:bodyPr/>
          <a:lstStyle>
            <a:lvl1pPr>
              <a:defRPr/>
            </a:lvl1pPr>
          </a:lstStyle>
          <a:p>
            <a:pPr>
              <a:defRPr/>
            </a:pPr>
            <a:endParaRPr lang="en-US"/>
          </a:p>
        </p:txBody>
      </p:sp>
      <p:sp>
        <p:nvSpPr>
          <p:cNvPr id="8" name="Rectangle 19"/>
          <p:cNvSpPr>
            <a:spLocks noGrp="1" noChangeArrowheads="1"/>
          </p:cNvSpPr>
          <p:nvPr>
            <p:ph type="ftr" sz="quarter" idx="11"/>
          </p:nvPr>
        </p:nvSpPr>
        <p:spPr>
          <a:ln/>
        </p:spPr>
        <p:txBody>
          <a:bodyPr/>
          <a:lstStyle>
            <a:lvl1pPr>
              <a:defRPr/>
            </a:lvl1pPr>
          </a:lstStyle>
          <a:p>
            <a:pPr>
              <a:defRPr/>
            </a:pPr>
            <a:endParaRPr lang="en-US"/>
          </a:p>
        </p:txBody>
      </p:sp>
      <p:sp>
        <p:nvSpPr>
          <p:cNvPr id="9" name="Rectangle 20"/>
          <p:cNvSpPr>
            <a:spLocks noGrp="1" noChangeArrowheads="1"/>
          </p:cNvSpPr>
          <p:nvPr>
            <p:ph type="sldNum" sz="quarter" idx="12"/>
          </p:nvPr>
        </p:nvSpPr>
        <p:spPr>
          <a:ln/>
        </p:spPr>
        <p:txBody>
          <a:bodyPr/>
          <a:lstStyle>
            <a:lvl1pPr>
              <a:defRPr/>
            </a:lvl1pPr>
          </a:lstStyle>
          <a:p>
            <a:pPr>
              <a:defRPr/>
            </a:pPr>
            <a:fld id="{8F1B9982-27DF-4A3A-B4A6-EEB44F731B2E}" type="slidenum">
              <a:rPr lang="en-US"/>
              <a:pPr>
                <a:defRPr/>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8"/>
          <p:cNvSpPr>
            <a:spLocks noGrp="1" noChangeArrowheads="1"/>
          </p:cNvSpPr>
          <p:nvPr>
            <p:ph type="dt" sz="half" idx="10"/>
          </p:nvPr>
        </p:nvSpPr>
        <p:spPr>
          <a:ln/>
        </p:spPr>
        <p:txBody>
          <a:bodyPr/>
          <a:lstStyle>
            <a:lvl1pPr>
              <a:defRPr/>
            </a:lvl1pPr>
          </a:lstStyle>
          <a:p>
            <a:pPr>
              <a:defRPr/>
            </a:pPr>
            <a:endParaRPr lang="en-US"/>
          </a:p>
        </p:txBody>
      </p:sp>
      <p:sp>
        <p:nvSpPr>
          <p:cNvPr id="4" name="Rectangle 19"/>
          <p:cNvSpPr>
            <a:spLocks noGrp="1" noChangeArrowheads="1"/>
          </p:cNvSpPr>
          <p:nvPr>
            <p:ph type="ftr" sz="quarter" idx="11"/>
          </p:nvPr>
        </p:nvSpPr>
        <p:spPr>
          <a:ln/>
        </p:spPr>
        <p:txBody>
          <a:bodyPr/>
          <a:lstStyle>
            <a:lvl1pPr>
              <a:defRPr/>
            </a:lvl1pPr>
          </a:lstStyle>
          <a:p>
            <a:pPr>
              <a:defRPr/>
            </a:pPr>
            <a:endParaRPr lang="en-US"/>
          </a:p>
        </p:txBody>
      </p:sp>
      <p:sp>
        <p:nvSpPr>
          <p:cNvPr id="5" name="Rectangle 20"/>
          <p:cNvSpPr>
            <a:spLocks noGrp="1" noChangeArrowheads="1"/>
          </p:cNvSpPr>
          <p:nvPr>
            <p:ph type="sldNum" sz="quarter" idx="12"/>
          </p:nvPr>
        </p:nvSpPr>
        <p:spPr>
          <a:ln/>
        </p:spPr>
        <p:txBody>
          <a:bodyPr/>
          <a:lstStyle>
            <a:lvl1pPr>
              <a:defRPr/>
            </a:lvl1pPr>
          </a:lstStyle>
          <a:p>
            <a:pPr>
              <a:defRPr/>
            </a:pPr>
            <a:fld id="{D229B65A-325F-44F4-A14D-D29EDD838E5E}" type="slidenum">
              <a:rPr lang="en-US"/>
              <a:pPr>
                <a:defRPr/>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p:cNvSpPr>
            <a:spLocks noGrp="1" noChangeArrowheads="1"/>
          </p:cNvSpPr>
          <p:nvPr>
            <p:ph type="dt" sz="half" idx="10"/>
          </p:nvPr>
        </p:nvSpPr>
        <p:spPr>
          <a:ln/>
        </p:spPr>
        <p:txBody>
          <a:bodyPr/>
          <a:lstStyle>
            <a:lvl1pPr>
              <a:defRPr/>
            </a:lvl1pPr>
          </a:lstStyle>
          <a:p>
            <a:pPr>
              <a:defRPr/>
            </a:pPr>
            <a:endParaRPr lang="en-US"/>
          </a:p>
        </p:txBody>
      </p:sp>
      <p:sp>
        <p:nvSpPr>
          <p:cNvPr id="3" name="Rectangle 19"/>
          <p:cNvSpPr>
            <a:spLocks noGrp="1" noChangeArrowheads="1"/>
          </p:cNvSpPr>
          <p:nvPr>
            <p:ph type="ftr" sz="quarter" idx="11"/>
          </p:nvPr>
        </p:nvSpPr>
        <p:spPr>
          <a:ln/>
        </p:spPr>
        <p:txBody>
          <a:bodyPr/>
          <a:lstStyle>
            <a:lvl1pPr>
              <a:defRPr/>
            </a:lvl1pPr>
          </a:lstStyle>
          <a:p>
            <a:pPr>
              <a:defRPr/>
            </a:pPr>
            <a:endParaRPr lang="en-US"/>
          </a:p>
        </p:txBody>
      </p:sp>
      <p:sp>
        <p:nvSpPr>
          <p:cNvPr id="4" name="Rectangle 20"/>
          <p:cNvSpPr>
            <a:spLocks noGrp="1" noChangeArrowheads="1"/>
          </p:cNvSpPr>
          <p:nvPr>
            <p:ph type="sldNum" sz="quarter" idx="12"/>
          </p:nvPr>
        </p:nvSpPr>
        <p:spPr>
          <a:ln/>
        </p:spPr>
        <p:txBody>
          <a:bodyPr/>
          <a:lstStyle>
            <a:lvl1pPr>
              <a:defRPr/>
            </a:lvl1pPr>
          </a:lstStyle>
          <a:p>
            <a:pPr>
              <a:defRPr/>
            </a:pPr>
            <a:fld id="{3B9D47DE-F12B-44D7-8C0A-99278134F108}" type="slidenum">
              <a:rPr lang="en-US"/>
              <a:pPr>
                <a:defRPr/>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5D7EBD2A-C099-46F4-9F5B-B4F74F1E8CD9}" type="slidenum">
              <a:rPr lang="en-US"/>
              <a:pPr>
                <a:defRPr/>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2619F535-1955-493C-B982-94F11331AC95}" type="slidenum">
              <a:rPr lang="en-US"/>
              <a:pPr>
                <a:defRPr/>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folHlink"/>
            </a:gs>
          </a:gsLst>
          <a:path path="rect">
            <a:fillToRect r="100000" b="100000"/>
          </a:path>
        </a:gradFill>
        <a:effectLst/>
      </p:bgPr>
    </p:bg>
    <p:spTree>
      <p:nvGrpSpPr>
        <p:cNvPr id="1" name=""/>
        <p:cNvGrpSpPr/>
        <p:nvPr/>
      </p:nvGrpSpPr>
      <p:grpSpPr>
        <a:xfrm>
          <a:off x="0" y="0"/>
          <a:ext cx="0" cy="0"/>
          <a:chOff x="0" y="0"/>
          <a:chExt cx="0" cy="0"/>
        </a:xfrm>
      </p:grpSpPr>
      <p:grpSp>
        <p:nvGrpSpPr>
          <p:cNvPr id="1026" name="Group 15"/>
          <p:cNvGrpSpPr>
            <a:grpSpLocks/>
          </p:cNvGrpSpPr>
          <p:nvPr/>
        </p:nvGrpSpPr>
        <p:grpSpPr bwMode="auto">
          <a:xfrm>
            <a:off x="0" y="0"/>
            <a:ext cx="9142413" cy="6856413"/>
            <a:chOff x="0" y="0"/>
            <a:chExt cx="5759" cy="4319"/>
          </a:xfrm>
        </p:grpSpPr>
        <p:grpSp>
          <p:nvGrpSpPr>
            <p:cNvPr id="1032" name="Group 7"/>
            <p:cNvGrpSpPr>
              <a:grpSpLocks/>
            </p:cNvGrpSpPr>
            <p:nvPr/>
          </p:nvGrpSpPr>
          <p:grpSpPr bwMode="auto">
            <a:xfrm>
              <a:off x="0" y="0"/>
              <a:ext cx="926" cy="4319"/>
              <a:chOff x="0" y="0"/>
              <a:chExt cx="926" cy="4319"/>
            </a:xfrm>
          </p:grpSpPr>
          <p:sp>
            <p:nvSpPr>
              <p:cNvPr id="2" name="Rectangle 2"/>
              <p:cNvSpPr>
                <a:spLocks noChangeArrowheads="1"/>
              </p:cNvSpPr>
              <p:nvPr/>
            </p:nvSpPr>
            <p:spPr bwMode="ltGray">
              <a:xfrm>
                <a:off x="0" y="0"/>
                <a:ext cx="923" cy="4319"/>
              </a:xfrm>
              <a:prstGeom prst="rect">
                <a:avLst/>
              </a:prstGeom>
              <a:solidFill>
                <a:schemeClr val="bg1"/>
              </a:solidFill>
              <a:ln w="9525">
                <a:noFill/>
                <a:miter lim="800000"/>
                <a:headEnd/>
                <a:tailEnd/>
              </a:ln>
              <a:effectLst/>
            </p:spPr>
            <p:txBody>
              <a:bodyPr wrap="none" anchor="ctr"/>
              <a:lstStyle/>
              <a:p>
                <a:pPr eaLnBrk="0" hangingPunct="0">
                  <a:defRPr/>
                </a:pPr>
                <a:endParaRPr lang="en-US">
                  <a:cs typeface="+mn-cs"/>
                </a:endParaRPr>
              </a:p>
            </p:txBody>
          </p:sp>
          <p:pic>
            <p:nvPicPr>
              <p:cNvPr id="1041" name="Picture 3"/>
              <p:cNvPicPr>
                <a:picLocks noChangeArrowheads="1"/>
              </p:cNvPicPr>
              <p:nvPr/>
            </p:nvPicPr>
            <p:blipFill>
              <a:blip r:embed="rId13" cstate="print"/>
              <a:srcRect/>
              <a:stretch>
                <a:fillRect/>
              </a:stretch>
            </p:blipFill>
            <p:spPr bwMode="ltGray">
              <a:xfrm>
                <a:off x="6" y="31"/>
                <a:ext cx="920" cy="944"/>
              </a:xfrm>
              <a:prstGeom prst="rect">
                <a:avLst/>
              </a:prstGeom>
              <a:noFill/>
              <a:ln w="9525">
                <a:noFill/>
                <a:miter lim="800000"/>
                <a:headEnd/>
                <a:tailEnd/>
              </a:ln>
            </p:spPr>
          </p:pic>
          <p:sp>
            <p:nvSpPr>
              <p:cNvPr id="3" name="Freeform 4"/>
              <p:cNvSpPr>
                <a:spLocks/>
              </p:cNvSpPr>
              <p:nvPr/>
            </p:nvSpPr>
            <p:spPr bwMode="ltGray">
              <a:xfrm>
                <a:off x="6" y="1023"/>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pPr eaLnBrk="0" hangingPunct="0">
                  <a:defRPr/>
                </a:pPr>
                <a:endParaRPr lang="en-US">
                  <a:cs typeface="+mn-cs"/>
                </a:endParaRPr>
              </a:p>
            </p:txBody>
          </p:sp>
          <p:sp>
            <p:nvSpPr>
              <p:cNvPr id="1029" name="Freeform 5"/>
              <p:cNvSpPr>
                <a:spLocks/>
              </p:cNvSpPr>
              <p:nvPr/>
            </p:nvSpPr>
            <p:spPr bwMode="ltGray">
              <a:xfrm>
                <a:off x="6" y="2087"/>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pPr eaLnBrk="0" hangingPunct="0">
                  <a:defRPr/>
                </a:pPr>
                <a:endParaRPr lang="en-US">
                  <a:cs typeface="+mn-cs"/>
                </a:endParaRPr>
              </a:p>
            </p:txBody>
          </p:sp>
          <p:sp>
            <p:nvSpPr>
              <p:cNvPr id="1030" name="Freeform 6"/>
              <p:cNvSpPr>
                <a:spLocks/>
              </p:cNvSpPr>
              <p:nvPr/>
            </p:nvSpPr>
            <p:spPr bwMode="ltGray">
              <a:xfrm>
                <a:off x="6" y="3160"/>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pPr eaLnBrk="0" hangingPunct="0">
                  <a:defRPr/>
                </a:pPr>
                <a:endParaRPr lang="en-US">
                  <a:cs typeface="+mn-cs"/>
                </a:endParaRPr>
              </a:p>
            </p:txBody>
          </p:sp>
        </p:grpSp>
        <p:grpSp>
          <p:nvGrpSpPr>
            <p:cNvPr id="1033" name="Group 14"/>
            <p:cNvGrpSpPr>
              <a:grpSpLocks/>
            </p:cNvGrpSpPr>
            <p:nvPr/>
          </p:nvGrpSpPr>
          <p:grpSpPr bwMode="auto">
            <a:xfrm>
              <a:off x="993" y="1028"/>
              <a:ext cx="4766" cy="119"/>
              <a:chOff x="993" y="1028"/>
              <a:chExt cx="4766" cy="119"/>
            </a:xfrm>
          </p:grpSpPr>
          <p:sp>
            <p:nvSpPr>
              <p:cNvPr id="4" name="Rectangle 8"/>
              <p:cNvSpPr>
                <a:spLocks noChangeArrowheads="1"/>
              </p:cNvSpPr>
              <p:nvPr/>
            </p:nvSpPr>
            <p:spPr bwMode="ltGray">
              <a:xfrm>
                <a:off x="996" y="1035"/>
                <a:ext cx="4763" cy="106"/>
              </a:xfrm>
              <a:prstGeom prst="rect">
                <a:avLst/>
              </a:prstGeom>
              <a:gradFill rotWithShape="0">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1"/>
              </a:gradFill>
              <a:ln w="9525">
                <a:noFill/>
                <a:miter lim="800000"/>
                <a:headEnd/>
                <a:tailEnd/>
              </a:ln>
              <a:effectLst/>
            </p:spPr>
            <p:txBody>
              <a:bodyPr wrap="none" anchor="ctr"/>
              <a:lstStyle/>
              <a:p>
                <a:pPr eaLnBrk="0" hangingPunct="0">
                  <a:defRPr/>
                </a:pPr>
                <a:endParaRPr lang="en-US">
                  <a:cs typeface="+mn-cs"/>
                </a:endParaRPr>
              </a:p>
            </p:txBody>
          </p:sp>
          <p:sp>
            <p:nvSpPr>
              <p:cNvPr id="5" name="Line 9"/>
              <p:cNvSpPr>
                <a:spLocks noChangeShapeType="1"/>
              </p:cNvSpPr>
              <p:nvPr/>
            </p:nvSpPr>
            <p:spPr bwMode="ltGray">
              <a:xfrm>
                <a:off x="999" y="1145"/>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034" name="Line 10"/>
              <p:cNvSpPr>
                <a:spLocks noChangeShapeType="1"/>
              </p:cNvSpPr>
              <p:nvPr/>
            </p:nvSpPr>
            <p:spPr bwMode="ltGray">
              <a:xfrm>
                <a:off x="999" y="1121"/>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035" name="Line 11"/>
              <p:cNvSpPr>
                <a:spLocks noChangeShapeType="1"/>
              </p:cNvSpPr>
              <p:nvPr/>
            </p:nvSpPr>
            <p:spPr bwMode="ltGray">
              <a:xfrm>
                <a:off x="999" y="1091"/>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036" name="Line 12"/>
              <p:cNvSpPr>
                <a:spLocks noChangeShapeType="1"/>
              </p:cNvSpPr>
              <p:nvPr/>
            </p:nvSpPr>
            <p:spPr bwMode="ltGray">
              <a:xfrm>
                <a:off x="999" y="1057"/>
                <a:ext cx="4760" cy="0"/>
              </a:xfrm>
              <a:prstGeom prst="line">
                <a:avLst/>
              </a:prstGeom>
              <a:noFill/>
              <a:ln w="12700">
                <a:solidFill>
                  <a:srgbClr val="996633"/>
                </a:solidFill>
                <a:round/>
                <a:headEnd type="none" w="sm" len="sm"/>
                <a:tailEnd type="none" w="sm" len="sm"/>
              </a:ln>
              <a:effectLst/>
            </p:spPr>
            <p:txBody>
              <a:bodyPr/>
              <a:lstStyle/>
              <a:p>
                <a:pPr eaLnBrk="0" hangingPunct="0">
                  <a:defRPr/>
                </a:pPr>
                <a:endParaRPr lang="en-US">
                  <a:cs typeface="+mn-cs"/>
                </a:endParaRPr>
              </a:p>
            </p:txBody>
          </p:sp>
          <p:sp>
            <p:nvSpPr>
              <p:cNvPr id="1037" name="Freeform 13"/>
              <p:cNvSpPr>
                <a:spLocks/>
              </p:cNvSpPr>
              <p:nvPr/>
            </p:nvSpPr>
            <p:spPr bwMode="ltGray">
              <a:xfrm>
                <a:off x="993" y="1028"/>
                <a:ext cx="4765" cy="119"/>
              </a:xfrm>
              <a:custGeom>
                <a:avLst/>
                <a:gdLst/>
                <a:ahLst/>
                <a:cxnLst>
                  <a:cxn ang="0">
                    <a:pos x="0" y="118"/>
                  </a:cxn>
                  <a:cxn ang="0">
                    <a:pos x="0" y="0"/>
                  </a:cxn>
                  <a:cxn ang="0">
                    <a:pos x="4764" y="0"/>
                  </a:cxn>
                </a:cxnLst>
                <a:rect l="0" t="0" r="r" b="b"/>
                <a:pathLst>
                  <a:path w="4765" h="119">
                    <a:moveTo>
                      <a:pt x="0" y="118"/>
                    </a:moveTo>
                    <a:lnTo>
                      <a:pt x="0" y="0"/>
                    </a:lnTo>
                    <a:lnTo>
                      <a:pt x="4764" y="0"/>
                    </a:lnTo>
                  </a:path>
                </a:pathLst>
              </a:custGeom>
              <a:noFill/>
              <a:ln w="12700" cap="rnd" cmpd="sng">
                <a:solidFill>
                  <a:srgbClr val="FFCC66"/>
                </a:solidFill>
                <a:prstDash val="solid"/>
                <a:round/>
                <a:headEnd type="none" w="sm" len="sm"/>
                <a:tailEnd type="none" w="sm" len="sm"/>
              </a:ln>
              <a:effectLst/>
            </p:spPr>
            <p:txBody>
              <a:bodyPr/>
              <a:lstStyle/>
              <a:p>
                <a:pPr eaLnBrk="0" hangingPunct="0">
                  <a:defRPr/>
                </a:pPr>
                <a:endParaRPr lang="en-US">
                  <a:cs typeface="+mn-cs"/>
                </a:endParaRPr>
              </a:p>
            </p:txBody>
          </p:sp>
        </p:grpSp>
      </p:grpSp>
      <p:sp>
        <p:nvSpPr>
          <p:cNvPr id="1027" name="Rectangle 16"/>
          <p:cNvSpPr>
            <a:spLocks noGrp="1" noChangeArrowheads="1"/>
          </p:cNvSpPr>
          <p:nvPr>
            <p:ph type="title"/>
          </p:nvPr>
        </p:nvSpPr>
        <p:spPr bwMode="auto">
          <a:xfrm>
            <a:off x="1370013" y="3048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8" name="Rectangle 17"/>
          <p:cNvSpPr>
            <a:spLocks noGrp="1" noChangeArrowheads="1"/>
          </p:cNvSpPr>
          <p:nvPr>
            <p:ph type="body" idx="1"/>
          </p:nvPr>
        </p:nvSpPr>
        <p:spPr bwMode="auto">
          <a:xfrm>
            <a:off x="1370013"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2" name="Rectangle 18"/>
          <p:cNvSpPr>
            <a:spLocks noGrp="1" noChangeArrowheads="1"/>
          </p:cNvSpPr>
          <p:nvPr>
            <p:ph type="dt" sz="half" idx="2"/>
          </p:nvPr>
        </p:nvSpPr>
        <p:spPr bwMode="auto">
          <a:xfrm>
            <a:off x="13589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eaLnBrk="0" hangingPunct="0">
              <a:defRPr sz="1400">
                <a:solidFill>
                  <a:schemeClr val="tx2"/>
                </a:solidFill>
                <a:cs typeface="+mn-cs"/>
              </a:defRPr>
            </a:lvl1pPr>
          </a:lstStyle>
          <a:p>
            <a:pPr>
              <a:defRPr/>
            </a:pPr>
            <a:endParaRPr lang="en-US"/>
          </a:p>
        </p:txBody>
      </p:sp>
      <p:sp>
        <p:nvSpPr>
          <p:cNvPr id="1043" name="Rectangle 19"/>
          <p:cNvSpPr>
            <a:spLocks noGrp="1" noChangeArrowheads="1"/>
          </p:cNvSpPr>
          <p:nvPr>
            <p:ph type="ftr" sz="quarter" idx="3"/>
          </p:nvPr>
        </p:nvSpPr>
        <p:spPr bwMode="auto">
          <a:xfrm>
            <a:off x="3797300" y="62484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eaLnBrk="0" hangingPunct="0">
              <a:defRPr sz="1400">
                <a:solidFill>
                  <a:schemeClr val="tx2"/>
                </a:solidFill>
                <a:cs typeface="+mn-cs"/>
              </a:defRPr>
            </a:lvl1pPr>
          </a:lstStyle>
          <a:p>
            <a:pPr>
              <a:defRPr/>
            </a:pPr>
            <a:endParaRPr lang="en-US"/>
          </a:p>
        </p:txBody>
      </p:sp>
      <p:sp>
        <p:nvSpPr>
          <p:cNvPr id="1044" name="Rectangle 20"/>
          <p:cNvSpPr>
            <a:spLocks noGrp="1" noChangeArrowheads="1"/>
          </p:cNvSpPr>
          <p:nvPr>
            <p:ph type="sldNum" sz="quarter" idx="4"/>
          </p:nvPr>
        </p:nvSpPr>
        <p:spPr bwMode="auto">
          <a:xfrm>
            <a:off x="72263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0" hangingPunct="0">
              <a:defRPr sz="1400">
                <a:solidFill>
                  <a:schemeClr val="tx2"/>
                </a:solidFill>
                <a:cs typeface="+mn-cs"/>
              </a:defRPr>
            </a:lvl1pPr>
          </a:lstStyle>
          <a:p>
            <a:pPr>
              <a:defRPr/>
            </a:pPr>
            <a:fld id="{2E1C0D5F-AA1A-4B6E-8CBF-BB6C7C186D4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wipe dir="r"/>
  </p:transition>
  <p:txStyles>
    <p:titleStyle>
      <a:lvl1pPr algn="ctr" rtl="0" eaLnBrk="1" fontAlgn="base" hangingPunct="1">
        <a:spcBef>
          <a:spcPct val="0"/>
        </a:spcBef>
        <a:spcAft>
          <a:spcPct val="0"/>
        </a:spcAft>
        <a:defRPr sz="4400" i="1">
          <a:solidFill>
            <a:schemeClr val="tx2"/>
          </a:solidFill>
          <a:latin typeface="+mj-lt"/>
          <a:ea typeface="+mj-ea"/>
          <a:cs typeface="+mj-cs"/>
        </a:defRPr>
      </a:lvl1pPr>
      <a:lvl2pPr algn="ctr" rtl="0" eaLnBrk="1" fontAlgn="base" hangingPunct="1">
        <a:spcBef>
          <a:spcPct val="0"/>
        </a:spcBef>
        <a:spcAft>
          <a:spcPct val="0"/>
        </a:spcAft>
        <a:defRPr sz="4400" i="1">
          <a:solidFill>
            <a:schemeClr val="tx2"/>
          </a:solidFill>
          <a:latin typeface="Times New Roman" pitchFamily="18" charset="0"/>
        </a:defRPr>
      </a:lvl2pPr>
      <a:lvl3pPr algn="ctr" rtl="0" eaLnBrk="1" fontAlgn="base" hangingPunct="1">
        <a:spcBef>
          <a:spcPct val="0"/>
        </a:spcBef>
        <a:spcAft>
          <a:spcPct val="0"/>
        </a:spcAft>
        <a:defRPr sz="4400" i="1">
          <a:solidFill>
            <a:schemeClr val="tx2"/>
          </a:solidFill>
          <a:latin typeface="Times New Roman" pitchFamily="18" charset="0"/>
        </a:defRPr>
      </a:lvl3pPr>
      <a:lvl4pPr algn="ctr" rtl="0" eaLnBrk="1" fontAlgn="base" hangingPunct="1">
        <a:spcBef>
          <a:spcPct val="0"/>
        </a:spcBef>
        <a:spcAft>
          <a:spcPct val="0"/>
        </a:spcAft>
        <a:defRPr sz="4400" i="1">
          <a:solidFill>
            <a:schemeClr val="tx2"/>
          </a:solidFill>
          <a:latin typeface="Times New Roman" pitchFamily="18" charset="0"/>
        </a:defRPr>
      </a:lvl4pPr>
      <a:lvl5pPr algn="ctr" rtl="0" eaLnBrk="1" fontAlgn="base" hangingPunct="1">
        <a:spcBef>
          <a:spcPct val="0"/>
        </a:spcBef>
        <a:spcAft>
          <a:spcPct val="0"/>
        </a:spcAft>
        <a:defRPr sz="4400" i="1">
          <a:solidFill>
            <a:schemeClr val="tx2"/>
          </a:solidFill>
          <a:latin typeface="Times New Roman" pitchFamily="18" charset="0"/>
        </a:defRPr>
      </a:lvl5pPr>
      <a:lvl6pPr marL="457200" algn="ctr" rtl="0" eaLnBrk="1" fontAlgn="base" hangingPunct="1">
        <a:spcBef>
          <a:spcPct val="0"/>
        </a:spcBef>
        <a:spcAft>
          <a:spcPct val="0"/>
        </a:spcAft>
        <a:defRPr sz="4400" i="1">
          <a:solidFill>
            <a:schemeClr val="tx2"/>
          </a:solidFill>
          <a:latin typeface="Times New Roman" pitchFamily="18" charset="0"/>
        </a:defRPr>
      </a:lvl6pPr>
      <a:lvl7pPr marL="914400" algn="ctr" rtl="0" eaLnBrk="1" fontAlgn="base" hangingPunct="1">
        <a:spcBef>
          <a:spcPct val="0"/>
        </a:spcBef>
        <a:spcAft>
          <a:spcPct val="0"/>
        </a:spcAft>
        <a:defRPr sz="4400" i="1">
          <a:solidFill>
            <a:schemeClr val="tx2"/>
          </a:solidFill>
          <a:latin typeface="Times New Roman" pitchFamily="18" charset="0"/>
        </a:defRPr>
      </a:lvl7pPr>
      <a:lvl8pPr marL="1371600" algn="ctr" rtl="0" eaLnBrk="1" fontAlgn="base" hangingPunct="1">
        <a:spcBef>
          <a:spcPct val="0"/>
        </a:spcBef>
        <a:spcAft>
          <a:spcPct val="0"/>
        </a:spcAft>
        <a:defRPr sz="4400" i="1">
          <a:solidFill>
            <a:schemeClr val="tx2"/>
          </a:solidFill>
          <a:latin typeface="Times New Roman" pitchFamily="18" charset="0"/>
        </a:defRPr>
      </a:lvl8pPr>
      <a:lvl9pPr marL="1828800" algn="ctr" rtl="0" eaLnBrk="1" fontAlgn="base" hangingPunct="1">
        <a:spcBef>
          <a:spcPct val="0"/>
        </a:spcBef>
        <a:spcAft>
          <a:spcPct val="0"/>
        </a:spcAft>
        <a:defRPr sz="4400" i="1">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www.cfa.harvard.edu/smgphp/mosart/video_archive.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bbc.co.uk/learningzone/clips/seeing-in-the-dark/3005.html" TargetMode="External"/><Relationship Id="rId2" Type="http://schemas.openxmlformats.org/officeDocument/2006/relationships/hyperlink" Target="http://www.bbc.co.uk/learningzone/clips/light-montage/2421.html" TargetMode="External"/><Relationship Id="rId1" Type="http://schemas.openxmlformats.org/officeDocument/2006/relationships/slideLayout" Target="../slideLayouts/slideLayout2.xml"/><Relationship Id="rId6" Type="http://schemas.openxmlformats.org/officeDocument/2006/relationships/hyperlink" Target="http://www.bbc.co.uk/learningzone/clips/light-travels-in-straight-lines/1625.html" TargetMode="External"/><Relationship Id="rId5" Type="http://schemas.openxmlformats.org/officeDocument/2006/relationships/hyperlink" Target="http://www.bbc.co.uk/learningzone/clips/a-torch-as-a-light-source/1623.html" TargetMode="External"/><Relationship Id="rId4" Type="http://schemas.openxmlformats.org/officeDocument/2006/relationships/hyperlink" Target="http://www.bbc.co.uk/learningzone/clips/anshu-finds-different-light-sources-in-his-bedroom-at-night-animation/2428.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bbc.co.uk/learningzone/clips/how-shadows-are-made/2175.html" TargetMode="External"/><Relationship Id="rId2" Type="http://schemas.openxmlformats.org/officeDocument/2006/relationships/hyperlink" Target="http://www.bbc.co.uk/learningzone/clips/where-do-light-and-shadows-come-from/2172.html"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www.rsdscience.wikispaces.co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sz="quarter"/>
          </p:nvPr>
        </p:nvSpPr>
        <p:spPr/>
        <p:txBody>
          <a:bodyPr/>
          <a:lstStyle/>
          <a:p>
            <a:pPr eaLnBrk="1" hangingPunct="1"/>
            <a:r>
              <a:rPr lang="en-US" b="1" smtClean="0"/>
              <a:t>Exploring Science Concepts</a:t>
            </a:r>
          </a:p>
        </p:txBody>
      </p:sp>
      <p:sp>
        <p:nvSpPr>
          <p:cNvPr id="3075" name="Subtitle 2"/>
          <p:cNvSpPr>
            <a:spLocks noGrp="1"/>
          </p:cNvSpPr>
          <p:nvPr>
            <p:ph type="subTitle" sz="quarter" idx="1"/>
          </p:nvPr>
        </p:nvSpPr>
        <p:spPr/>
        <p:txBody>
          <a:bodyPr/>
          <a:lstStyle/>
          <a:p>
            <a:pPr eaLnBrk="1" hangingPunct="1"/>
            <a:r>
              <a:rPr lang="en-US" smtClean="0"/>
              <a:t>Grade Two</a:t>
            </a:r>
          </a:p>
          <a:p>
            <a:pPr eaLnBrk="1" hangingPunct="1"/>
            <a:r>
              <a:rPr lang="en-US" smtClean="0"/>
              <a:t>November 2010</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Research shows…</a:t>
            </a:r>
            <a:endParaRPr lang="en-US" b="1" dirty="0"/>
          </a:p>
        </p:txBody>
      </p:sp>
      <p:sp>
        <p:nvSpPr>
          <p:cNvPr id="3" name="Content Placeholder 2"/>
          <p:cNvSpPr>
            <a:spLocks noGrp="1"/>
          </p:cNvSpPr>
          <p:nvPr>
            <p:ph sz="half" idx="1"/>
          </p:nvPr>
        </p:nvSpPr>
        <p:spPr/>
        <p:txBody>
          <a:bodyPr/>
          <a:lstStyle/>
          <a:p>
            <a:r>
              <a:rPr lang="en-US" dirty="0" smtClean="0"/>
              <a:t>(1989)456 high school students were asked to explain what happens between a book and the eyes of a girl who is reading the book. Only 31% able to describe a correct model of light reflection and vision. </a:t>
            </a:r>
            <a:endParaRPr lang="en-US" dirty="0"/>
          </a:p>
        </p:txBody>
      </p:sp>
      <p:sp>
        <p:nvSpPr>
          <p:cNvPr id="4" name="Content Placeholder 3"/>
          <p:cNvSpPr>
            <a:spLocks noGrp="1"/>
          </p:cNvSpPr>
          <p:nvPr>
            <p:ph sz="half" idx="2"/>
          </p:nvPr>
        </p:nvSpPr>
        <p:spPr/>
        <p:txBody>
          <a:bodyPr/>
          <a:lstStyle/>
          <a:p>
            <a:r>
              <a:rPr lang="en-US" sz="2400" dirty="0" smtClean="0"/>
              <a:t>(1983)Similar study of 12-15 year olds who revealed alternative ideas:</a:t>
            </a:r>
          </a:p>
          <a:p>
            <a:pPr>
              <a:buFontTx/>
              <a:buChar char="-"/>
            </a:pPr>
            <a:r>
              <a:rPr lang="en-US" sz="2400" dirty="0" smtClean="0"/>
              <a:t>Simply light helps us see better</a:t>
            </a:r>
          </a:p>
          <a:p>
            <a:pPr>
              <a:buFontTx/>
              <a:buChar char="-"/>
            </a:pPr>
            <a:r>
              <a:rPr lang="en-US" sz="2400" dirty="0" smtClean="0"/>
              <a:t>the eye is the activator of vision rather than the receiver</a:t>
            </a:r>
          </a:p>
          <a:p>
            <a:pPr>
              <a:buFontTx/>
              <a:buChar char="-"/>
            </a:pPr>
            <a:r>
              <a:rPr lang="en-US" sz="2400" dirty="0" smtClean="0"/>
              <a:t>something goes from the  eye to the book</a:t>
            </a:r>
          </a:p>
          <a:p>
            <a:pPr>
              <a:buFontTx/>
              <a:buChar char="-"/>
            </a:pPr>
            <a:r>
              <a:rPr lang="en-US" sz="2400" dirty="0" smtClean="0"/>
              <a:t>light illuminates an object so we can see it</a:t>
            </a:r>
          </a:p>
          <a:p>
            <a:pPr>
              <a:buFontTx/>
              <a:buChar char="-"/>
            </a:pP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Research shows…</a:t>
            </a:r>
            <a:endParaRPr lang="en-US" b="1" dirty="0"/>
          </a:p>
        </p:txBody>
      </p:sp>
      <p:sp>
        <p:nvSpPr>
          <p:cNvPr id="3" name="Content Placeholder 2"/>
          <p:cNvSpPr>
            <a:spLocks noGrp="1"/>
          </p:cNvSpPr>
          <p:nvPr>
            <p:ph sz="half" idx="1"/>
          </p:nvPr>
        </p:nvSpPr>
        <p:spPr/>
        <p:txBody>
          <a:bodyPr/>
          <a:lstStyle/>
          <a:p>
            <a:r>
              <a:rPr lang="en-US" dirty="0" smtClean="0"/>
              <a:t>(1990) significant number of children believe people can see in the dark; more prevalent among city dwellers than children living in rural areas; in both groups, over 40% believe that cats can see in total darkness</a:t>
            </a:r>
            <a:endParaRPr lang="en-US" dirty="0"/>
          </a:p>
        </p:txBody>
      </p:sp>
      <p:sp>
        <p:nvSpPr>
          <p:cNvPr id="4" name="Content Placeholder 3"/>
          <p:cNvSpPr>
            <a:spLocks noGrp="1"/>
          </p:cNvSpPr>
          <p:nvPr>
            <p:ph sz="half" idx="2"/>
          </p:nvPr>
        </p:nvSpPr>
        <p:spPr/>
        <p:txBody>
          <a:bodyPr/>
          <a:lstStyle/>
          <a:p>
            <a:r>
              <a:rPr lang="en-US" dirty="0" smtClean="0"/>
              <a:t>(1995) Annenberg/CPB Private Universe Project conducted interviews with children who persisted if they waited long enough they would eventually see</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eaLnBrk="1" hangingPunct="1"/>
            <a:r>
              <a:rPr lang="en-US" b="1" dirty="0" smtClean="0"/>
              <a:t>MOSAIC: </a:t>
            </a:r>
            <a:br>
              <a:rPr lang="en-US" b="1" dirty="0" smtClean="0"/>
            </a:br>
            <a:r>
              <a:rPr lang="en-US" sz="3200" b="1" dirty="0" smtClean="0"/>
              <a:t>Misconception-oriented standards-based assessment resources for teachers</a:t>
            </a:r>
          </a:p>
        </p:txBody>
      </p:sp>
      <p:sp>
        <p:nvSpPr>
          <p:cNvPr id="11267" name="Content Placeholder 7"/>
          <p:cNvSpPr>
            <a:spLocks noGrp="1"/>
          </p:cNvSpPr>
          <p:nvPr>
            <p:ph idx="1"/>
          </p:nvPr>
        </p:nvSpPr>
        <p:spPr>
          <a:xfrm>
            <a:off x="1370013" y="1981200"/>
            <a:ext cx="7772400" cy="4876800"/>
          </a:xfrm>
          <a:solidFill>
            <a:schemeClr val="tx1"/>
          </a:solidFill>
        </p:spPr>
        <p:txBody>
          <a:bodyPr/>
          <a:lstStyle/>
          <a:p>
            <a:pPr algn="ctr" eaLnBrk="1" hangingPunct="1">
              <a:buFontTx/>
              <a:buNone/>
            </a:pPr>
            <a:endParaRPr lang="en-US" smtClean="0">
              <a:hlinkClick r:id="rId2"/>
            </a:endParaRPr>
          </a:p>
          <a:p>
            <a:pPr algn="ctr" eaLnBrk="1" hangingPunct="1">
              <a:buFontTx/>
              <a:buNone/>
            </a:pPr>
            <a:endParaRPr lang="en-US" smtClean="0">
              <a:hlinkClick r:id="rId2"/>
            </a:endParaRPr>
          </a:p>
          <a:p>
            <a:pPr algn="ctr" eaLnBrk="1" hangingPunct="1">
              <a:buFontTx/>
              <a:buNone/>
            </a:pPr>
            <a:r>
              <a:rPr lang="en-US" smtClean="0">
                <a:hlinkClick r:id="rId2"/>
              </a:rPr>
              <a:t>Karen in the Dark</a:t>
            </a:r>
            <a:endParaRPr lang="en-US" smtClean="0"/>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p:cNvSpPr>
            <a:spLocks noGrp="1"/>
          </p:cNvSpPr>
          <p:nvPr>
            <p:ph type="title"/>
          </p:nvPr>
        </p:nvSpPr>
        <p:spPr/>
        <p:txBody>
          <a:bodyPr/>
          <a:lstStyle/>
          <a:p>
            <a:pPr eaLnBrk="1" hangingPunct="1"/>
            <a:r>
              <a:rPr lang="en-US" smtClean="0"/>
              <a:t>5.2.2.C.2</a:t>
            </a:r>
          </a:p>
        </p:txBody>
      </p:sp>
      <p:sp>
        <p:nvSpPr>
          <p:cNvPr id="12291" name="Content Placeholder 6"/>
          <p:cNvSpPr>
            <a:spLocks noGrp="1"/>
          </p:cNvSpPr>
          <p:nvPr>
            <p:ph idx="1"/>
          </p:nvPr>
        </p:nvSpPr>
        <p:spPr>
          <a:xfrm>
            <a:off x="1370013" y="1981200"/>
            <a:ext cx="7772400" cy="4343400"/>
          </a:xfrm>
        </p:spPr>
        <p:txBody>
          <a:bodyPr/>
          <a:lstStyle/>
          <a:p>
            <a:r>
              <a:rPr lang="en-US" dirty="0" smtClean="0"/>
              <a:t>What prior experiences need to be considered? What knowledge needs to be thought about?</a:t>
            </a:r>
          </a:p>
          <a:p>
            <a:r>
              <a:rPr lang="en-US" dirty="0" smtClean="0"/>
              <a:t>How might you begin the study of light?  What probing questions might be asked? </a:t>
            </a:r>
          </a:p>
          <a:p>
            <a:r>
              <a:rPr lang="en-US" dirty="0" smtClean="0"/>
              <a:t>What activities might we devise to help students in grade 2 develop concrete images of the abstract concept of light?</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b="1" smtClean="0"/>
              <a:t>Video Clips to Start the Exploration of Light</a:t>
            </a:r>
          </a:p>
        </p:txBody>
      </p:sp>
      <p:sp>
        <p:nvSpPr>
          <p:cNvPr id="13315" name="Content Placeholder 2"/>
          <p:cNvSpPr>
            <a:spLocks noGrp="1"/>
          </p:cNvSpPr>
          <p:nvPr>
            <p:ph idx="1"/>
          </p:nvPr>
        </p:nvSpPr>
        <p:spPr>
          <a:xfrm>
            <a:off x="1370013" y="1981200"/>
            <a:ext cx="7772400" cy="4876800"/>
          </a:xfrm>
          <a:solidFill>
            <a:schemeClr val="tx1"/>
          </a:solidFill>
        </p:spPr>
        <p:txBody>
          <a:bodyPr/>
          <a:lstStyle/>
          <a:p>
            <a:pPr eaLnBrk="1" hangingPunct="1">
              <a:buFontTx/>
              <a:buNone/>
            </a:pPr>
            <a:r>
              <a:rPr lang="en-US" dirty="0" smtClean="0">
                <a:hlinkClick r:id="rId2"/>
              </a:rPr>
              <a:t>Light Montage</a:t>
            </a:r>
            <a:endParaRPr lang="en-US" dirty="0" smtClean="0">
              <a:hlinkClick r:id="rId3"/>
            </a:endParaRPr>
          </a:p>
          <a:p>
            <a:pPr eaLnBrk="1" hangingPunct="1">
              <a:buFontTx/>
              <a:buNone/>
            </a:pPr>
            <a:r>
              <a:rPr lang="en-US" dirty="0" smtClean="0">
                <a:hlinkClick r:id="rId3"/>
              </a:rPr>
              <a:t>Seeing in the Dark</a:t>
            </a:r>
            <a:r>
              <a:rPr lang="en-US" dirty="0" smtClean="0"/>
              <a:t> </a:t>
            </a:r>
          </a:p>
          <a:p>
            <a:pPr eaLnBrk="1" hangingPunct="1">
              <a:buFontTx/>
              <a:buNone/>
            </a:pPr>
            <a:r>
              <a:rPr lang="en-US" dirty="0" err="1" smtClean="0">
                <a:hlinkClick r:id="rId4"/>
              </a:rPr>
              <a:t>Anshu</a:t>
            </a:r>
            <a:r>
              <a:rPr lang="en-US" dirty="0" smtClean="0">
                <a:hlinkClick r:id="rId4"/>
              </a:rPr>
              <a:t> Finds Different Light Sources in His Bedroom at Night</a:t>
            </a:r>
            <a:endParaRPr lang="en-US" dirty="0" smtClean="0"/>
          </a:p>
          <a:p>
            <a:pPr eaLnBrk="1" hangingPunct="1">
              <a:buFontTx/>
              <a:buNone/>
            </a:pPr>
            <a:r>
              <a:rPr lang="en-US" dirty="0" smtClean="0">
                <a:hlinkClick r:id="rId5"/>
              </a:rPr>
              <a:t>A Torch as a Light Source</a:t>
            </a:r>
            <a:endParaRPr lang="en-US" dirty="0" smtClean="0"/>
          </a:p>
          <a:p>
            <a:pPr eaLnBrk="1" hangingPunct="1">
              <a:buFontTx/>
              <a:buNone/>
            </a:pPr>
            <a:r>
              <a:rPr lang="en-US" dirty="0" smtClean="0">
                <a:hlinkClick r:id="rId6"/>
              </a:rPr>
              <a:t>Light Travels in Straight Lines</a:t>
            </a:r>
            <a:endParaRPr lang="en-US" dirty="0" smtClean="0"/>
          </a:p>
          <a:p>
            <a:pPr eaLnBrk="1" hangingPunct="1">
              <a:buFontTx/>
              <a:buNone/>
            </a:pPr>
            <a:r>
              <a:rPr lang="en-US" dirty="0" smtClean="0"/>
              <a:t>*</a:t>
            </a:r>
            <a:r>
              <a:rPr lang="en-US" dirty="0" smtClean="0">
                <a:solidFill>
                  <a:schemeClr val="bg1"/>
                </a:solidFill>
              </a:rPr>
              <a:t>all clips from BBC Learning Zone Broadband Class Clips</a:t>
            </a: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b="1" dirty="0" smtClean="0"/>
              <a:t>5.2.2.C.2 Possible Explorations</a:t>
            </a:r>
          </a:p>
        </p:txBody>
      </p:sp>
      <p:sp>
        <p:nvSpPr>
          <p:cNvPr id="15363" name="Content Placeholder 2"/>
          <p:cNvSpPr>
            <a:spLocks noGrp="1"/>
          </p:cNvSpPr>
          <p:nvPr>
            <p:ph idx="1"/>
          </p:nvPr>
        </p:nvSpPr>
        <p:spPr>
          <a:xfrm>
            <a:off x="1371600" y="1905000"/>
            <a:ext cx="7772400" cy="4495800"/>
          </a:xfrm>
        </p:spPr>
        <p:txBody>
          <a:bodyPr/>
          <a:lstStyle/>
          <a:p>
            <a:r>
              <a:rPr lang="en-US" sz="2800" dirty="0" smtClean="0"/>
              <a:t>Provide investigations so students may begin to understand that phenomenon can be observed, measured, and controlled in various ways.</a:t>
            </a:r>
          </a:p>
          <a:p>
            <a:pPr eaLnBrk="1" hangingPunct="1"/>
            <a:r>
              <a:rPr lang="en-US" sz="2800" dirty="0" smtClean="0"/>
              <a:t>Provide observational evidence for light travelling from a source and reflections </a:t>
            </a:r>
            <a:r>
              <a:rPr lang="en-US" sz="1800" dirty="0" smtClean="0"/>
              <a:t>(</a:t>
            </a:r>
            <a:r>
              <a:rPr lang="en-US" sz="2000" dirty="0" smtClean="0"/>
              <a:t>Reflect light off of white paper, black paper, ball of aluminum foil, off of mirror onto object/ provide different contexts)</a:t>
            </a:r>
          </a:p>
          <a:p>
            <a:pPr eaLnBrk="1" hangingPunct="1"/>
            <a:r>
              <a:rPr lang="en-US" sz="2800" dirty="0" smtClean="0"/>
              <a:t>Allow students to draw directional diagrams that include a light source, an object, and the eye to show how the eye sees an object</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Use of Formative Probes</a:t>
            </a:r>
            <a:endParaRPr lang="en-US" b="1" dirty="0"/>
          </a:p>
        </p:txBody>
      </p:sp>
      <p:sp>
        <p:nvSpPr>
          <p:cNvPr id="6" name="Content Placeholder 5"/>
          <p:cNvSpPr>
            <a:spLocks noGrp="1"/>
          </p:cNvSpPr>
          <p:nvPr>
            <p:ph sz="half" idx="1"/>
          </p:nvPr>
        </p:nvSpPr>
        <p:spPr>
          <a:xfrm>
            <a:off x="1370013" y="1981200"/>
            <a:ext cx="3810000" cy="4876800"/>
          </a:xfrm>
        </p:spPr>
        <p:txBody>
          <a:bodyPr/>
          <a:lstStyle/>
          <a:p>
            <a:pPr>
              <a:buNone/>
            </a:pPr>
            <a:r>
              <a:rPr lang="en-US" sz="2200" b="1" dirty="0" smtClean="0"/>
              <a:t>Birthday Candles:</a:t>
            </a:r>
          </a:p>
          <a:p>
            <a:r>
              <a:rPr lang="en-US" sz="2200" b="1" i="1" dirty="0" smtClean="0"/>
              <a:t>Purpose: </a:t>
            </a:r>
            <a:r>
              <a:rPr lang="en-US" sz="2200" dirty="0" smtClean="0"/>
              <a:t>To elicit students’ ideas about how light travels outward from its source. Identify if students recognize that  light will travel out until it comes in contact with  matter that may change its direction. Also demonstrates that there is light in the space between the visible part of the object that they detect and their eyes.</a:t>
            </a:r>
            <a:endParaRPr lang="en-US" sz="2200" dirty="0"/>
          </a:p>
        </p:txBody>
      </p:sp>
      <p:sp>
        <p:nvSpPr>
          <p:cNvPr id="5" name="Text Placeholder 4"/>
          <p:cNvSpPr>
            <a:spLocks noGrp="1"/>
          </p:cNvSpPr>
          <p:nvPr>
            <p:ph sz="half" idx="2"/>
          </p:nvPr>
        </p:nvSpPr>
        <p:spPr>
          <a:xfrm>
            <a:off x="5332413" y="1981200"/>
            <a:ext cx="3810000" cy="4495800"/>
          </a:xfrm>
        </p:spPr>
        <p:txBody>
          <a:bodyPr/>
          <a:lstStyle/>
          <a:p>
            <a:pPr>
              <a:buNone/>
            </a:pPr>
            <a:r>
              <a:rPr lang="en-US" sz="2200" b="1" dirty="0" smtClean="0"/>
              <a:t>Can it Reflect Light?</a:t>
            </a:r>
          </a:p>
          <a:p>
            <a:r>
              <a:rPr lang="en-US" sz="2200" b="1" i="1" dirty="0" smtClean="0"/>
              <a:t>Purpose:</a:t>
            </a:r>
            <a:r>
              <a:rPr lang="en-US" sz="2200" dirty="0" smtClean="0"/>
              <a:t> To elicit students’ ideas about light reflection off ordinary objects and materials. It is designed to find out if student recognize that all non-light-emitting objects that we can see reflect some light or if they believe that only certain types of objects reflect light.</a:t>
            </a:r>
            <a:endParaRPr lang="en-US" sz="2200"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b="1" smtClean="0"/>
              <a:t>Strand C Forms of Energy</a:t>
            </a:r>
          </a:p>
        </p:txBody>
      </p:sp>
      <p:sp>
        <p:nvSpPr>
          <p:cNvPr id="16387" name="Content Placeholder 2"/>
          <p:cNvSpPr>
            <a:spLocks noGrp="1"/>
          </p:cNvSpPr>
          <p:nvPr>
            <p:ph idx="1"/>
          </p:nvPr>
        </p:nvSpPr>
        <p:spPr/>
        <p:txBody>
          <a:bodyPr/>
          <a:lstStyle/>
          <a:p>
            <a:pPr algn="ctr" eaLnBrk="1" hangingPunct="1">
              <a:buFontTx/>
              <a:buNone/>
            </a:pPr>
            <a:r>
              <a:rPr lang="en-US" dirty="0" smtClean="0"/>
              <a:t>Please complete the following:</a:t>
            </a:r>
          </a:p>
          <a:p>
            <a:pPr algn="ctr" eaLnBrk="1" hangingPunct="1">
              <a:buFontTx/>
              <a:buNone/>
            </a:pPr>
            <a:endParaRPr lang="en-US" dirty="0" smtClean="0"/>
          </a:p>
          <a:p>
            <a:pPr algn="ctr" eaLnBrk="1" hangingPunct="1">
              <a:buFontTx/>
              <a:buNone/>
            </a:pPr>
            <a:r>
              <a:rPr lang="en-US" dirty="0" smtClean="0"/>
              <a:t>Me and My Shadow</a:t>
            </a:r>
          </a:p>
          <a:p>
            <a:pPr algn="ctr" eaLnBrk="1" hangingPunct="1">
              <a:buFontTx/>
              <a:buNone/>
            </a:pPr>
            <a:endParaRPr lang="en-US" dirty="0" smtClean="0"/>
          </a:p>
          <a:p>
            <a:pPr algn="ctr" eaLnBrk="1" hangingPunct="1">
              <a:buFontTx/>
              <a:buNone/>
            </a:pPr>
            <a:r>
              <a:rPr lang="en-US" dirty="0" smtClean="0"/>
              <a:t>Moonlight</a:t>
            </a:r>
          </a:p>
          <a:p>
            <a:pPr algn="ctr" eaLnBrk="1" hangingPunct="1">
              <a:buFontTx/>
              <a:buNone/>
            </a:pPr>
            <a:endParaRPr lang="en-US" dirty="0" smtClean="0"/>
          </a:p>
          <a:p>
            <a:pPr algn="ctr" eaLnBrk="1" hangingPunct="1">
              <a:buFontTx/>
              <a:buNone/>
            </a:pPr>
            <a:r>
              <a:rPr lang="en-US" dirty="0" smtClean="0"/>
              <a:t>Objects in the Sky</a:t>
            </a: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b="1" smtClean="0"/>
              <a:t>5.2.2.C.3</a:t>
            </a:r>
          </a:p>
        </p:txBody>
      </p:sp>
      <p:sp>
        <p:nvSpPr>
          <p:cNvPr id="17411" name="Content Placeholder 3"/>
          <p:cNvSpPr>
            <a:spLocks noGrp="1"/>
          </p:cNvSpPr>
          <p:nvPr>
            <p:ph sz="half" idx="1"/>
          </p:nvPr>
        </p:nvSpPr>
        <p:spPr/>
        <p:txBody>
          <a:bodyPr/>
          <a:lstStyle/>
          <a:p>
            <a:pPr eaLnBrk="1" hangingPunct="1">
              <a:buFontTx/>
              <a:buNone/>
            </a:pPr>
            <a:r>
              <a:rPr lang="en-US" dirty="0" smtClean="0"/>
              <a:t>	Students should understand that when light strikes substances and objects through which it cannot pass, shadows result.</a:t>
            </a:r>
          </a:p>
        </p:txBody>
      </p:sp>
      <p:sp>
        <p:nvSpPr>
          <p:cNvPr id="17412" name="Content Placeholder 4"/>
          <p:cNvSpPr>
            <a:spLocks noGrp="1"/>
          </p:cNvSpPr>
          <p:nvPr>
            <p:ph sz="half" idx="2"/>
          </p:nvPr>
        </p:nvSpPr>
        <p:spPr/>
        <p:txBody>
          <a:bodyPr/>
          <a:lstStyle/>
          <a:p>
            <a:pPr eaLnBrk="1" hangingPunct="1">
              <a:buFontTx/>
              <a:buNone/>
            </a:pPr>
            <a:r>
              <a:rPr lang="en-US" smtClean="0"/>
              <a:t>	If students understand then they should be able to present evidence that represents the relationship between a light source, solid object, and the resulting shadow.</a:t>
            </a: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5.2.2.C.3</a:t>
            </a:r>
            <a:endParaRPr lang="en-US" dirty="0"/>
          </a:p>
        </p:txBody>
      </p:sp>
      <p:sp>
        <p:nvSpPr>
          <p:cNvPr id="6" name="Content Placeholder 5"/>
          <p:cNvSpPr>
            <a:spLocks noGrp="1"/>
          </p:cNvSpPr>
          <p:nvPr>
            <p:ph idx="1"/>
          </p:nvPr>
        </p:nvSpPr>
        <p:spPr/>
        <p:txBody>
          <a:bodyPr/>
          <a:lstStyle/>
          <a:p>
            <a:r>
              <a:rPr lang="en-US" dirty="0" smtClean="0"/>
              <a:t>What prior experiences need to be considered? What knowledge needs to be thought about?</a:t>
            </a:r>
          </a:p>
          <a:p>
            <a:r>
              <a:rPr lang="en-US" dirty="0" smtClean="0"/>
              <a:t>How might you begin the study of light and shadows?  What probing questions might be asked? </a:t>
            </a:r>
          </a:p>
          <a:p>
            <a:r>
              <a:rPr lang="en-US" dirty="0" smtClean="0"/>
              <a:t>What activities might we devise to help students in grade 2 develop concrete images of the abstract concept of light?</a:t>
            </a:r>
          </a:p>
          <a:p>
            <a:endParaRPr 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370013" y="304800"/>
            <a:ext cx="7772400" cy="762000"/>
          </a:xfrm>
        </p:spPr>
        <p:txBody>
          <a:bodyPr/>
          <a:lstStyle/>
          <a:p>
            <a:pPr eaLnBrk="1" hangingPunct="1"/>
            <a:r>
              <a:rPr lang="en-US" b="1" smtClean="0"/>
              <a:t>Workshop Overview</a:t>
            </a:r>
          </a:p>
        </p:txBody>
      </p:sp>
      <p:sp>
        <p:nvSpPr>
          <p:cNvPr id="4099" name="Content Placeholder 2"/>
          <p:cNvSpPr>
            <a:spLocks noGrp="1"/>
          </p:cNvSpPr>
          <p:nvPr>
            <p:ph idx="1"/>
          </p:nvPr>
        </p:nvSpPr>
        <p:spPr/>
        <p:txBody>
          <a:bodyPr/>
          <a:lstStyle/>
          <a:p>
            <a:pPr eaLnBrk="1" hangingPunct="1">
              <a:buFontTx/>
              <a:buNone/>
            </a:pPr>
            <a:r>
              <a:rPr lang="en-US" sz="2400" dirty="0" smtClean="0"/>
              <a:t>Day One</a:t>
            </a:r>
          </a:p>
          <a:p>
            <a:pPr eaLnBrk="1" hangingPunct="1"/>
            <a:r>
              <a:rPr lang="en-US" sz="2400" dirty="0" smtClean="0"/>
              <a:t>Review Grade 2 Curriculum </a:t>
            </a:r>
          </a:p>
          <a:p>
            <a:pPr eaLnBrk="1" hangingPunct="1"/>
            <a:r>
              <a:rPr lang="en-US" sz="2400" dirty="0" smtClean="0"/>
              <a:t>Exploring Physical Science Strand C Forms of Energy and its relevancy to Earth Systems Strand A Objects in the Universe</a:t>
            </a:r>
          </a:p>
          <a:p>
            <a:pPr eaLnBrk="1" hangingPunct="1">
              <a:buFontTx/>
              <a:buNone/>
            </a:pPr>
            <a:r>
              <a:rPr lang="en-US" sz="2400" dirty="0" smtClean="0"/>
              <a:t>Day Two</a:t>
            </a:r>
          </a:p>
          <a:p>
            <a:pPr eaLnBrk="1" hangingPunct="1"/>
            <a:r>
              <a:rPr lang="en-US" sz="2400" dirty="0" smtClean="0"/>
              <a:t>Exploring Physical Science Strand  E Forces and Motion using FOSS</a:t>
            </a:r>
          </a:p>
          <a:p>
            <a:pPr eaLnBrk="1" hangingPunct="1">
              <a:buFontTx/>
              <a:buNone/>
            </a:pPr>
            <a:r>
              <a:rPr lang="en-US" sz="2400" dirty="0" smtClean="0"/>
              <a:t>Day Three</a:t>
            </a:r>
          </a:p>
          <a:p>
            <a:pPr eaLnBrk="1" hangingPunct="1"/>
            <a:r>
              <a:rPr lang="en-US" sz="2400" dirty="0" smtClean="0"/>
              <a:t>Engineering is </a:t>
            </a:r>
            <a:r>
              <a:rPr lang="en-US" sz="2400" dirty="0" smtClean="0"/>
              <a:t>Elementary- To Get to the Other Side: Designing Bridges</a:t>
            </a:r>
            <a:endParaRPr lang="en-US" sz="2400" dirty="0" smtClean="0"/>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b="1" dirty="0" smtClean="0"/>
              <a:t>5.2.2.C.3 Possible Explorations</a:t>
            </a:r>
          </a:p>
        </p:txBody>
      </p:sp>
      <p:sp>
        <p:nvSpPr>
          <p:cNvPr id="18435" name="Content Placeholder 2"/>
          <p:cNvSpPr>
            <a:spLocks noGrp="1"/>
          </p:cNvSpPr>
          <p:nvPr>
            <p:ph sz="half" idx="1"/>
          </p:nvPr>
        </p:nvSpPr>
        <p:spPr>
          <a:xfrm>
            <a:off x="1370012" y="1981200"/>
            <a:ext cx="4725987" cy="4114800"/>
          </a:xfrm>
        </p:spPr>
        <p:txBody>
          <a:bodyPr/>
          <a:lstStyle/>
          <a:p>
            <a:pPr eaLnBrk="1" hangingPunct="1">
              <a:buFontTx/>
              <a:buNone/>
            </a:pPr>
            <a:r>
              <a:rPr lang="en-US" sz="2400" dirty="0" smtClean="0"/>
              <a:t>Questions to investigate:</a:t>
            </a:r>
          </a:p>
          <a:p>
            <a:pPr eaLnBrk="1" hangingPunct="1"/>
            <a:r>
              <a:rPr lang="en-US" sz="2400" dirty="0" smtClean="0"/>
              <a:t>What type of objects block light? Allow it to pass? Reflect it?</a:t>
            </a:r>
          </a:p>
          <a:p>
            <a:pPr eaLnBrk="1" hangingPunct="1"/>
            <a:r>
              <a:rPr lang="en-US" sz="2400" dirty="0" smtClean="0"/>
              <a:t>Which items make the best shadows?</a:t>
            </a:r>
          </a:p>
          <a:p>
            <a:pPr eaLnBrk="1" hangingPunct="1"/>
            <a:r>
              <a:rPr lang="en-US" sz="2400" dirty="0" smtClean="0"/>
              <a:t>What happens when a light is placed closer to the item?</a:t>
            </a:r>
          </a:p>
          <a:p>
            <a:pPr eaLnBrk="1" hangingPunct="1"/>
            <a:r>
              <a:rPr lang="en-US" sz="2400" dirty="0" smtClean="0"/>
              <a:t>What happens when the light source is moved farther away from the item?</a:t>
            </a:r>
          </a:p>
          <a:p>
            <a:pPr eaLnBrk="1" hangingPunct="1"/>
            <a:r>
              <a:rPr lang="en-US" sz="2400" dirty="0" smtClean="0"/>
              <a:t>Do shadows appear at night?</a:t>
            </a:r>
          </a:p>
        </p:txBody>
      </p:sp>
      <p:sp>
        <p:nvSpPr>
          <p:cNvPr id="18436" name="Content Placeholder 3"/>
          <p:cNvSpPr>
            <a:spLocks noGrp="1"/>
          </p:cNvSpPr>
          <p:nvPr>
            <p:ph sz="half" idx="2"/>
          </p:nvPr>
        </p:nvSpPr>
        <p:spPr>
          <a:xfrm>
            <a:off x="6019799" y="1981200"/>
            <a:ext cx="3122613" cy="4267200"/>
          </a:xfrm>
          <a:solidFill>
            <a:schemeClr val="tx1"/>
          </a:solidFill>
        </p:spPr>
        <p:txBody>
          <a:bodyPr/>
          <a:lstStyle/>
          <a:p>
            <a:pPr eaLnBrk="1" hangingPunct="1">
              <a:buNone/>
            </a:pPr>
            <a:r>
              <a:rPr lang="en-US" dirty="0" smtClean="0">
                <a:solidFill>
                  <a:schemeClr val="bg1">
                    <a:lumMod val="20000"/>
                    <a:lumOff val="80000"/>
                  </a:schemeClr>
                </a:solidFill>
              </a:rPr>
              <a:t>Video clips:</a:t>
            </a:r>
            <a:r>
              <a:rPr lang="en-US" dirty="0" smtClean="0"/>
              <a:t>:</a:t>
            </a:r>
          </a:p>
          <a:p>
            <a:r>
              <a:rPr lang="en-US" dirty="0" smtClean="0">
                <a:hlinkClick r:id="rId2"/>
              </a:rPr>
              <a:t>Where do light and shadows come from?</a:t>
            </a:r>
            <a:endParaRPr lang="en-US" dirty="0" smtClean="0"/>
          </a:p>
          <a:p>
            <a:r>
              <a:rPr lang="en-US" dirty="0" smtClean="0">
                <a:hlinkClick r:id="rId3"/>
              </a:rPr>
              <a:t>How Shadows are Made</a:t>
            </a:r>
            <a:endParaRPr lang="en-US" dirty="0"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5">
                                            <p:txEl>
                                              <p:pRg st="4" end="4"/>
                                            </p:txEl>
                                          </p:spTgt>
                                        </p:tgtEl>
                                        <p:attrNameLst>
                                          <p:attrName>style.visibility</p:attrName>
                                        </p:attrNameLst>
                                      </p:cBhvr>
                                      <p:to>
                                        <p:strVal val="visible"/>
                                      </p:to>
                                    </p:set>
                                    <p:anim calcmode="lin" valueType="num">
                                      <p:cBhvr additive="base">
                                        <p:cTn id="31"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5">
                                            <p:txEl>
                                              <p:pRg st="5" end="5"/>
                                            </p:txEl>
                                          </p:spTgt>
                                        </p:tgtEl>
                                        <p:attrNameLst>
                                          <p:attrName>style.visibility</p:attrName>
                                        </p:attrNameLst>
                                      </p:cBhvr>
                                      <p:to>
                                        <p:strVal val="visible"/>
                                      </p:to>
                                    </p:set>
                                    <p:anim calcmode="lin" valueType="num">
                                      <p:cBhvr additive="base">
                                        <p:cTn id="37"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36">
                                            <p:bg/>
                                          </p:spTgt>
                                        </p:tgtEl>
                                        <p:attrNameLst>
                                          <p:attrName>style.visibility</p:attrName>
                                        </p:attrNameLst>
                                      </p:cBhvr>
                                      <p:to>
                                        <p:strVal val="visible"/>
                                      </p:to>
                                    </p:set>
                                    <p:anim calcmode="lin" valueType="num">
                                      <p:cBhvr additive="base">
                                        <p:cTn id="43" dur="500" fill="hold"/>
                                        <p:tgtEl>
                                          <p:spTgt spid="18436">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8436">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436">
                                            <p:txEl>
                                              <p:pRg st="0" end="0"/>
                                            </p:txEl>
                                          </p:spTgt>
                                        </p:tgtEl>
                                        <p:attrNameLst>
                                          <p:attrName>style.visibility</p:attrName>
                                        </p:attrNameLst>
                                      </p:cBhvr>
                                      <p:to>
                                        <p:strVal val="visible"/>
                                      </p:to>
                                    </p:set>
                                    <p:anim calcmode="lin" valueType="num">
                                      <p:cBhvr additive="base">
                                        <p:cTn id="47"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8436">
                                            <p:txEl>
                                              <p:pRg st="1" end="1"/>
                                            </p:txEl>
                                          </p:spTgt>
                                        </p:tgtEl>
                                        <p:attrNameLst>
                                          <p:attrName>style.visibility</p:attrName>
                                        </p:attrNameLst>
                                      </p:cBhvr>
                                      <p:to>
                                        <p:strVal val="visible"/>
                                      </p:to>
                                    </p:set>
                                    <p:anim calcmode="lin" valueType="num">
                                      <p:cBhvr additive="base">
                                        <p:cTn id="53" dur="500" fill="hold"/>
                                        <p:tgtEl>
                                          <p:spTgt spid="18436">
                                            <p:txEl>
                                              <p:pRg st="1" end="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84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8436">
                                            <p:txEl>
                                              <p:pRg st="2" end="2"/>
                                            </p:txEl>
                                          </p:spTgt>
                                        </p:tgtEl>
                                        <p:attrNameLst>
                                          <p:attrName>style.visibility</p:attrName>
                                        </p:attrNameLst>
                                      </p:cBhvr>
                                      <p:to>
                                        <p:strVal val="visible"/>
                                      </p:to>
                                    </p:set>
                                    <p:anim calcmode="lin" valueType="num">
                                      <p:cBhvr additive="base">
                                        <p:cTn id="59" dur="500" fill="hold"/>
                                        <p:tgtEl>
                                          <p:spTgt spid="18436">
                                            <p:txEl>
                                              <p:pRg st="2" end="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843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18436"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title"/>
          </p:nvPr>
        </p:nvSpPr>
        <p:spPr/>
        <p:txBody>
          <a:bodyPr/>
          <a:lstStyle/>
          <a:p>
            <a:r>
              <a:rPr lang="en-US" sz="3600" b="1" dirty="0" smtClean="0"/>
              <a:t>Relevancy to Earth Systems Strand A Objects in the Universe 5.4.2.A.1</a:t>
            </a:r>
          </a:p>
        </p:txBody>
      </p:sp>
      <p:sp>
        <p:nvSpPr>
          <p:cNvPr id="20483" name="Content Placeholder 4"/>
          <p:cNvSpPr>
            <a:spLocks noGrp="1"/>
          </p:cNvSpPr>
          <p:nvPr>
            <p:ph sz="half" idx="1"/>
          </p:nvPr>
        </p:nvSpPr>
        <p:spPr/>
        <p:txBody>
          <a:bodyPr/>
          <a:lstStyle/>
          <a:p>
            <a:pPr eaLnBrk="1" hangingPunct="1">
              <a:buFontTx/>
              <a:buNone/>
            </a:pPr>
            <a:r>
              <a:rPr lang="en-US" dirty="0" smtClean="0"/>
              <a:t>	</a:t>
            </a:r>
            <a:r>
              <a:rPr lang="en-US" sz="2600" dirty="0" smtClean="0"/>
              <a:t>Students should understand that the sun is a star that can only be seen during the day.  The Moon is not a star and can be seen sometimes at night and sometimes during the day.  The moon appears to have different shapes on different days.</a:t>
            </a:r>
          </a:p>
        </p:txBody>
      </p:sp>
      <p:sp>
        <p:nvSpPr>
          <p:cNvPr id="20484" name="Content Placeholder 5"/>
          <p:cNvSpPr>
            <a:spLocks noGrp="1"/>
          </p:cNvSpPr>
          <p:nvPr>
            <p:ph sz="half" idx="2"/>
          </p:nvPr>
        </p:nvSpPr>
        <p:spPr/>
        <p:txBody>
          <a:bodyPr/>
          <a:lstStyle/>
          <a:p>
            <a:pPr eaLnBrk="1" hangingPunct="1">
              <a:buFontTx/>
              <a:buNone/>
            </a:pPr>
            <a:r>
              <a:rPr lang="en-US" dirty="0" smtClean="0"/>
              <a:t>	</a:t>
            </a:r>
            <a:r>
              <a:rPr lang="en-US" sz="2600" dirty="0" smtClean="0"/>
              <a:t>If students understand then they should be able to determine a set of general rules describing when the Sun and Moon are visible based on actual sky observations.</a:t>
            </a:r>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3600" b="1" dirty="0" smtClean="0"/>
              <a:t>Relevancy to Earth Systems Strand A Objects in the Universe 5.4.4.A.1</a:t>
            </a:r>
          </a:p>
        </p:txBody>
      </p:sp>
      <p:sp>
        <p:nvSpPr>
          <p:cNvPr id="21507" name="Content Placeholder 2"/>
          <p:cNvSpPr>
            <a:spLocks noGrp="1"/>
          </p:cNvSpPr>
          <p:nvPr>
            <p:ph sz="half" idx="1"/>
          </p:nvPr>
        </p:nvSpPr>
        <p:spPr/>
        <p:txBody>
          <a:bodyPr/>
          <a:lstStyle/>
          <a:p>
            <a:pPr eaLnBrk="1" hangingPunct="1">
              <a:buFontTx/>
              <a:buNone/>
            </a:pPr>
            <a:r>
              <a:rPr lang="en-US" smtClean="0"/>
              <a:t>	</a:t>
            </a:r>
            <a:r>
              <a:rPr lang="en-US" sz="2400" smtClean="0"/>
              <a:t>Objects in the sky have patterns of movement.  The Sun and Moon  appear to move across they sky on a daily basis. The shadows of an object on Earth change over the course of a day, indicating the changing position of the Sun during the day.</a:t>
            </a:r>
          </a:p>
        </p:txBody>
      </p:sp>
      <p:sp>
        <p:nvSpPr>
          <p:cNvPr id="21508" name="Content Placeholder 3"/>
          <p:cNvSpPr>
            <a:spLocks noGrp="1"/>
          </p:cNvSpPr>
          <p:nvPr>
            <p:ph sz="half" idx="2"/>
          </p:nvPr>
        </p:nvSpPr>
        <p:spPr/>
        <p:txBody>
          <a:bodyPr/>
          <a:lstStyle/>
          <a:p>
            <a:pPr eaLnBrk="1" hangingPunct="1">
              <a:buFontTx/>
              <a:buNone/>
            </a:pPr>
            <a:r>
              <a:rPr lang="en-US" smtClean="0"/>
              <a:t>	</a:t>
            </a:r>
            <a:r>
              <a:rPr lang="en-US" sz="2400" smtClean="0"/>
              <a:t>For grade 2, </a:t>
            </a:r>
          </a:p>
          <a:p>
            <a:pPr eaLnBrk="1" hangingPunct="1"/>
            <a:r>
              <a:rPr lang="en-US" sz="2400" smtClean="0"/>
              <a:t>Investigate shadows over a period of time and examine data for patterns.</a:t>
            </a:r>
          </a:p>
          <a:p>
            <a:pPr eaLnBrk="1" hangingPunct="1"/>
            <a:r>
              <a:rPr lang="en-US" sz="2400" smtClean="0"/>
              <a:t>Compare observations of the Sun with observations of the moon over time.</a:t>
            </a:r>
          </a:p>
          <a:p>
            <a:pPr eaLnBrk="1" hangingPunct="1"/>
            <a:r>
              <a:rPr lang="en-US" sz="2400" smtClean="0"/>
              <a:t>Model and describe the Earth, Sun, Moon system.</a:t>
            </a: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b="1" dirty="0" smtClean="0"/>
              <a:t>Relevancy to Earth Systems Strand A Objects in the Universe</a:t>
            </a:r>
          </a:p>
        </p:txBody>
      </p:sp>
      <p:sp>
        <p:nvSpPr>
          <p:cNvPr id="19459" name="Content Placeholder 4"/>
          <p:cNvSpPr>
            <a:spLocks noGrp="1"/>
          </p:cNvSpPr>
          <p:nvPr>
            <p:ph sz="half" idx="1"/>
          </p:nvPr>
        </p:nvSpPr>
        <p:spPr/>
        <p:txBody>
          <a:bodyPr/>
          <a:lstStyle/>
          <a:p>
            <a:pPr eaLnBrk="1" hangingPunct="1">
              <a:buFontTx/>
              <a:buNone/>
            </a:pPr>
            <a:r>
              <a:rPr lang="en-US" dirty="0" smtClean="0"/>
              <a:t> </a:t>
            </a:r>
            <a:r>
              <a:rPr lang="en-US" b="1" dirty="0" smtClean="0"/>
              <a:t>Moonlight</a:t>
            </a:r>
          </a:p>
          <a:p>
            <a:pPr eaLnBrk="1" hangingPunct="1">
              <a:buFontTx/>
              <a:buNone/>
            </a:pPr>
            <a:r>
              <a:rPr lang="en-US" b="1" i="1" dirty="0" smtClean="0"/>
              <a:t>Purpose: </a:t>
            </a:r>
          </a:p>
          <a:p>
            <a:pPr eaLnBrk="1" hangingPunct="1">
              <a:buFontTx/>
              <a:buNone/>
            </a:pPr>
            <a:r>
              <a:rPr lang="en-US" b="1" i="1" dirty="0" smtClean="0"/>
              <a:t>	</a:t>
            </a:r>
            <a:r>
              <a:rPr lang="en-US" dirty="0" smtClean="0"/>
              <a:t>to elicit students’ ideas about light and the Moon.  The probe is designed to find out what students think is the source of a full Moon’s light.</a:t>
            </a:r>
          </a:p>
        </p:txBody>
      </p:sp>
      <p:sp>
        <p:nvSpPr>
          <p:cNvPr id="4" name="Content Placeholder 3"/>
          <p:cNvSpPr>
            <a:spLocks noGrp="1"/>
          </p:cNvSpPr>
          <p:nvPr>
            <p:ph sz="half" idx="2"/>
          </p:nvPr>
        </p:nvSpPr>
        <p:spPr/>
        <p:txBody>
          <a:bodyPr/>
          <a:lstStyle/>
          <a:p>
            <a:pPr>
              <a:buNone/>
            </a:pPr>
            <a:r>
              <a:rPr lang="en-US" b="1" dirty="0" smtClean="0"/>
              <a:t>Objects in the Sky</a:t>
            </a:r>
          </a:p>
          <a:p>
            <a:pPr>
              <a:buNone/>
            </a:pPr>
            <a:r>
              <a:rPr lang="en-US" b="1" i="1" dirty="0" smtClean="0"/>
              <a:t>Purpose: </a:t>
            </a:r>
          </a:p>
          <a:p>
            <a:pPr>
              <a:buNone/>
            </a:pPr>
            <a:r>
              <a:rPr lang="en-US" b="1" i="1" dirty="0" smtClean="0"/>
              <a:t>	</a:t>
            </a:r>
            <a:r>
              <a:rPr lang="en-US" dirty="0" smtClean="0"/>
              <a:t>to elicit students’ ideas about when objects can be seen in the sky.  Their explanations revel their thinking about the role of light and distance in seeing sky objects.</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anim calcmode="lin" valueType="num">
                                      <p:cBhvr additive="base">
                                        <p:cTn id="11"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anim calcmode="lin" valueType="num">
                                      <p:cBhvr additive="base">
                                        <p:cTn id="15"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 calcmode="lin" valueType="num">
                                      <p:cBhvr additive="base">
                                        <p:cTn id="2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uiExpand="1" build="p"/>
      <p:bldP spid="4"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4"/>
          <p:cNvSpPr>
            <a:spLocks noGrp="1"/>
          </p:cNvSpPr>
          <p:nvPr>
            <p:ph type="title"/>
          </p:nvPr>
        </p:nvSpPr>
        <p:spPr/>
        <p:txBody>
          <a:bodyPr/>
          <a:lstStyle/>
          <a:p>
            <a:pPr eaLnBrk="1" hangingPunct="1"/>
            <a:r>
              <a:rPr lang="en-US" b="1" dirty="0" smtClean="0"/>
              <a:t>Tools and Lessons</a:t>
            </a:r>
          </a:p>
        </p:txBody>
      </p:sp>
      <p:sp>
        <p:nvSpPr>
          <p:cNvPr id="22531" name="Content Placeholder 5"/>
          <p:cNvSpPr>
            <a:spLocks noGrp="1"/>
          </p:cNvSpPr>
          <p:nvPr>
            <p:ph idx="1"/>
          </p:nvPr>
        </p:nvSpPr>
        <p:spPr/>
        <p:txBody>
          <a:bodyPr/>
          <a:lstStyle/>
          <a:p>
            <a:pPr eaLnBrk="1" hangingPunct="1">
              <a:buFontTx/>
              <a:buNone/>
            </a:pPr>
            <a:r>
              <a:rPr lang="en-US" dirty="0" smtClean="0">
                <a:hlinkClick r:id="rId3"/>
              </a:rPr>
              <a:t>www.rsdscience.wikispaces.com</a:t>
            </a:r>
            <a:endParaRPr lang="en-US" dirty="0" smtClean="0"/>
          </a:p>
          <a:p>
            <a:pPr eaLnBrk="1" hangingPunct="1">
              <a:buFontTx/>
              <a:buNone/>
            </a:pPr>
            <a:r>
              <a:rPr lang="en-US" b="1" i="1" dirty="0" smtClean="0"/>
              <a:t>BBC interactive simulations:</a:t>
            </a:r>
          </a:p>
          <a:p>
            <a:pPr eaLnBrk="1" hangingPunct="1">
              <a:buFontTx/>
              <a:buNone/>
            </a:pPr>
            <a:r>
              <a:rPr lang="en-US" dirty="0" smtClean="0"/>
              <a:t>Light and Dark</a:t>
            </a:r>
          </a:p>
          <a:p>
            <a:pPr eaLnBrk="1" hangingPunct="1">
              <a:buFontTx/>
              <a:buNone/>
            </a:pPr>
            <a:r>
              <a:rPr lang="en-US" dirty="0" smtClean="0"/>
              <a:t>How We See Things </a:t>
            </a:r>
          </a:p>
          <a:p>
            <a:pPr eaLnBrk="1" hangingPunct="1">
              <a:buFontTx/>
              <a:buNone/>
            </a:pPr>
            <a:r>
              <a:rPr lang="en-US" dirty="0" smtClean="0"/>
              <a:t>Light &amp; Shadows</a:t>
            </a:r>
          </a:p>
          <a:p>
            <a:pPr eaLnBrk="1" hangingPunct="1">
              <a:buFontTx/>
              <a:buNone/>
            </a:pPr>
            <a:r>
              <a:rPr lang="en-US" b="1" i="1" dirty="0" smtClean="0"/>
              <a:t>Science </a:t>
            </a:r>
            <a:r>
              <a:rPr lang="en-US" b="1" i="1" dirty="0" err="1" smtClean="0"/>
              <a:t>NetLinks</a:t>
            </a:r>
            <a:r>
              <a:rPr lang="en-US" b="1" i="1" dirty="0" smtClean="0"/>
              <a:t>:</a:t>
            </a:r>
          </a:p>
          <a:p>
            <a:pPr eaLnBrk="1" hangingPunct="1">
              <a:buFontTx/>
              <a:buNone/>
            </a:pPr>
            <a:r>
              <a:rPr lang="en-US" dirty="0" smtClean="0"/>
              <a:t>Sky Lessons 1-4</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b="1" smtClean="0"/>
              <a:t>2009 NJCCCS Science</a:t>
            </a:r>
          </a:p>
        </p:txBody>
      </p:sp>
      <p:sp>
        <p:nvSpPr>
          <p:cNvPr id="5123" name="Content Placeholder 2"/>
          <p:cNvSpPr>
            <a:spLocks noGrp="1"/>
          </p:cNvSpPr>
          <p:nvPr>
            <p:ph sz="half" idx="1"/>
          </p:nvPr>
        </p:nvSpPr>
        <p:spPr/>
        <p:txBody>
          <a:bodyPr/>
          <a:lstStyle/>
          <a:p>
            <a:pPr eaLnBrk="1" hangingPunct="1"/>
            <a:r>
              <a:rPr lang="en-US" smtClean="0"/>
              <a:t>5.1 Science Practices</a:t>
            </a:r>
          </a:p>
          <a:p>
            <a:pPr eaLnBrk="1" hangingPunct="1"/>
            <a:r>
              <a:rPr lang="en-US" smtClean="0"/>
              <a:t>5.2 Physical Science</a:t>
            </a:r>
          </a:p>
          <a:p>
            <a:pPr eaLnBrk="1" hangingPunct="1"/>
            <a:r>
              <a:rPr lang="en-US" smtClean="0"/>
              <a:t>5.3 Life Science</a:t>
            </a:r>
          </a:p>
          <a:p>
            <a:pPr eaLnBrk="1" hangingPunct="1"/>
            <a:r>
              <a:rPr lang="en-US" smtClean="0"/>
              <a:t>5.4 Earth Systems</a:t>
            </a:r>
          </a:p>
        </p:txBody>
      </p:sp>
      <p:sp>
        <p:nvSpPr>
          <p:cNvPr id="5124" name="Content Placeholder 3"/>
          <p:cNvSpPr>
            <a:spLocks noGrp="1"/>
          </p:cNvSpPr>
          <p:nvPr>
            <p:ph sz="half" idx="2"/>
          </p:nvPr>
        </p:nvSpPr>
        <p:spPr/>
        <p:txBody>
          <a:bodyPr/>
          <a:lstStyle/>
          <a:p>
            <a:pPr eaLnBrk="1" hangingPunct="1">
              <a:buFontTx/>
              <a:buNone/>
            </a:pPr>
            <a:r>
              <a:rPr lang="en-US" sz="2400" b="1" smtClean="0"/>
              <a:t>Revision driven by two key questions:</a:t>
            </a:r>
          </a:p>
          <a:p>
            <a:pPr eaLnBrk="1" hangingPunct="1"/>
            <a:r>
              <a:rPr lang="en-US" sz="2400" smtClean="0"/>
              <a:t>What are the core scientific concepts and principles that all students need to understand in the 21</a:t>
            </a:r>
            <a:r>
              <a:rPr lang="en-US" sz="2400" baseline="30000" smtClean="0"/>
              <a:t>st</a:t>
            </a:r>
            <a:r>
              <a:rPr lang="en-US" sz="2400" smtClean="0"/>
              <a:t> century?</a:t>
            </a:r>
          </a:p>
          <a:p>
            <a:pPr eaLnBrk="1" hangingPunct="1"/>
            <a:r>
              <a:rPr lang="en-US" sz="2400" smtClean="0"/>
              <a:t>What should students be able to do in order to demonstrate understanding of the concepts and principles?</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b="1" smtClean="0"/>
              <a:t>Best Practices in Science</a:t>
            </a:r>
          </a:p>
        </p:txBody>
      </p:sp>
      <p:sp>
        <p:nvSpPr>
          <p:cNvPr id="6147" name="Content Placeholder 2"/>
          <p:cNvSpPr>
            <a:spLocks noGrp="1"/>
          </p:cNvSpPr>
          <p:nvPr>
            <p:ph idx="1"/>
          </p:nvPr>
        </p:nvSpPr>
        <p:spPr/>
        <p:txBody>
          <a:bodyPr/>
          <a:lstStyle/>
          <a:p>
            <a:pPr eaLnBrk="1" hangingPunct="1"/>
            <a:r>
              <a:rPr lang="en-US" dirty="0" smtClean="0"/>
              <a:t>Stimulate interest by providing direct experience with materials (inquiry)</a:t>
            </a:r>
          </a:p>
          <a:p>
            <a:pPr eaLnBrk="1" hangingPunct="1"/>
            <a:r>
              <a:rPr lang="en-US" dirty="0" smtClean="0"/>
              <a:t>Help children observe more effectively</a:t>
            </a:r>
          </a:p>
          <a:p>
            <a:pPr eaLnBrk="1" hangingPunct="1"/>
            <a:r>
              <a:rPr lang="en-US" dirty="0" smtClean="0"/>
              <a:t>Asking the right question at the right time</a:t>
            </a:r>
          </a:p>
          <a:p>
            <a:pPr eaLnBrk="1" hangingPunct="1"/>
            <a:r>
              <a:rPr lang="en-US" dirty="0" smtClean="0"/>
              <a:t>Help children to communicate their thinking and developing ideas</a:t>
            </a:r>
          </a:p>
          <a:p>
            <a:pPr eaLnBrk="1" hangingPunct="1"/>
            <a:r>
              <a:rPr lang="en-US" dirty="0" smtClean="0"/>
              <a:t>Draw connections between the classroom and real world</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7">
                                            <p:txEl>
                                              <p:pRg st="1" end="1"/>
                                            </p:txEl>
                                          </p:spTgt>
                                        </p:tgtEl>
                                        <p:attrNameLst>
                                          <p:attrName>style.visibility</p:attrName>
                                        </p:attrNameLst>
                                      </p:cBhvr>
                                      <p:to>
                                        <p:strVal val="visible"/>
                                      </p:to>
                                    </p:set>
                                    <p:anim calcmode="lin" valueType="num">
                                      <p:cBhvr additive="base">
                                        <p:cTn id="13"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anim calcmode="lin" valueType="num">
                                      <p:cBhvr additive="base">
                                        <p:cTn id="19" dur="500" fill="hold"/>
                                        <p:tgtEl>
                                          <p:spTgt spid="61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7">
                                            <p:txEl>
                                              <p:pRg st="3" end="3"/>
                                            </p:txEl>
                                          </p:spTgt>
                                        </p:tgtEl>
                                        <p:attrNameLst>
                                          <p:attrName>style.visibility</p:attrName>
                                        </p:attrNameLst>
                                      </p:cBhvr>
                                      <p:to>
                                        <p:strVal val="visible"/>
                                      </p:to>
                                    </p:set>
                                    <p:anim calcmode="lin" valueType="num">
                                      <p:cBhvr additive="base">
                                        <p:cTn id="25" dur="500" fill="hold"/>
                                        <p:tgtEl>
                                          <p:spTgt spid="61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47">
                                            <p:txEl>
                                              <p:pRg st="4" end="4"/>
                                            </p:txEl>
                                          </p:spTgt>
                                        </p:tgtEl>
                                        <p:attrNameLst>
                                          <p:attrName>style.visibility</p:attrName>
                                        </p:attrNameLst>
                                      </p:cBhvr>
                                      <p:to>
                                        <p:strVal val="visible"/>
                                      </p:to>
                                    </p:set>
                                    <p:anim calcmode="lin" valueType="num">
                                      <p:cBhvr additive="base">
                                        <p:cTn id="31" dur="500" fill="hold"/>
                                        <p:tgtEl>
                                          <p:spTgt spid="614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b="1" smtClean="0"/>
              <a:t>Productive Questions</a:t>
            </a:r>
          </a:p>
        </p:txBody>
      </p:sp>
      <p:sp>
        <p:nvSpPr>
          <p:cNvPr id="7171" name="Content Placeholder 2"/>
          <p:cNvSpPr>
            <a:spLocks noGrp="1"/>
          </p:cNvSpPr>
          <p:nvPr>
            <p:ph idx="1"/>
          </p:nvPr>
        </p:nvSpPr>
        <p:spPr>
          <a:xfrm>
            <a:off x="1370013" y="1981200"/>
            <a:ext cx="7772400" cy="4876800"/>
          </a:xfrm>
        </p:spPr>
        <p:txBody>
          <a:bodyPr/>
          <a:lstStyle/>
          <a:p>
            <a:pPr eaLnBrk="1" hangingPunct="1">
              <a:buFontTx/>
              <a:buNone/>
            </a:pPr>
            <a:r>
              <a:rPr lang="en-US" sz="2400" b="1" dirty="0" smtClean="0"/>
              <a:t>Attention-focusing questions- </a:t>
            </a:r>
            <a:r>
              <a:rPr lang="en-US" sz="2400" dirty="0" smtClean="0"/>
              <a:t>“have you seen” or “do you notice” type of Q often associated with the start of inquiry</a:t>
            </a:r>
          </a:p>
          <a:p>
            <a:pPr eaLnBrk="1" hangingPunct="1">
              <a:buFontTx/>
              <a:buNone/>
            </a:pPr>
            <a:r>
              <a:rPr lang="en-US" sz="2400" b="1" dirty="0" smtClean="0"/>
              <a:t>Measuring and counting questions- </a:t>
            </a:r>
            <a:r>
              <a:rPr lang="en-US" sz="2400" dirty="0" smtClean="0"/>
              <a:t>“how many?” “how long?” “how often?”</a:t>
            </a:r>
          </a:p>
          <a:p>
            <a:pPr eaLnBrk="1" hangingPunct="1">
              <a:buFontTx/>
              <a:buNone/>
            </a:pPr>
            <a:r>
              <a:rPr lang="en-US" sz="2400" b="1" dirty="0" smtClean="0"/>
              <a:t>Comparison questions- </a:t>
            </a:r>
            <a:r>
              <a:rPr lang="en-US" sz="2400" dirty="0" smtClean="0"/>
              <a:t>“In what ways are X and Y similar? Different?”  Carefully phrased comparison questions can help children bring order into chaos and unity in variety.</a:t>
            </a:r>
          </a:p>
          <a:p>
            <a:pPr eaLnBrk="1" hangingPunct="1">
              <a:buFontTx/>
              <a:buNone/>
            </a:pPr>
            <a:r>
              <a:rPr lang="en-US" sz="2400" b="1" dirty="0" smtClean="0"/>
              <a:t>Action questions- </a:t>
            </a:r>
            <a:r>
              <a:rPr lang="en-US" sz="2400" dirty="0" smtClean="0"/>
              <a:t>“what happens if..” while working on these types of problems children uncover relationships; children  must collect the data themselves</a:t>
            </a:r>
          </a:p>
          <a:p>
            <a:pPr eaLnBrk="1" hangingPunct="1">
              <a:buFontTx/>
              <a:buNone/>
            </a:pPr>
            <a:r>
              <a:rPr lang="en-US" sz="2400" b="1" dirty="0" smtClean="0"/>
              <a:t>Problem-posing questions-  </a:t>
            </a:r>
            <a:r>
              <a:rPr lang="en-US" sz="2400" dirty="0" smtClean="0"/>
              <a:t>“can you find a way to…”</a:t>
            </a:r>
          </a:p>
          <a:p>
            <a:pPr eaLnBrk="1" hangingPunct="1"/>
            <a:endParaRPr lang="en-US" dirty="0"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additive="base">
                                        <p:cTn id="31"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p:txBody>
          <a:bodyPr/>
          <a:lstStyle/>
          <a:p>
            <a:pPr eaLnBrk="1" hangingPunct="1"/>
            <a:r>
              <a:rPr lang="en-US" b="1" smtClean="0"/>
              <a:t>Grade 2 Curriculum</a:t>
            </a:r>
          </a:p>
        </p:txBody>
      </p:sp>
      <p:sp>
        <p:nvSpPr>
          <p:cNvPr id="8195" name="Content Placeholder 4"/>
          <p:cNvSpPr>
            <a:spLocks noGrp="1"/>
          </p:cNvSpPr>
          <p:nvPr>
            <p:ph sz="half" idx="1"/>
          </p:nvPr>
        </p:nvSpPr>
        <p:spPr/>
        <p:txBody>
          <a:bodyPr/>
          <a:lstStyle/>
          <a:p>
            <a:pPr eaLnBrk="1" hangingPunct="1"/>
            <a:r>
              <a:rPr lang="en-US" smtClean="0"/>
              <a:t>CPI 5.2.2.C.1 means…</a:t>
            </a:r>
          </a:p>
          <a:p>
            <a:pPr eaLnBrk="1" hangingPunct="1"/>
            <a:endParaRPr lang="en-US" smtClean="0"/>
          </a:p>
          <a:p>
            <a:pPr eaLnBrk="1" hangingPunct="1">
              <a:buFontTx/>
              <a:buNone/>
            </a:pPr>
            <a:endParaRPr lang="en-US" smtClean="0"/>
          </a:p>
          <a:p>
            <a:pPr eaLnBrk="1" hangingPunct="1"/>
            <a:r>
              <a:rPr lang="en-US" smtClean="0"/>
              <a:t>Let’s examine the alignment document . It shows:</a:t>
            </a:r>
          </a:p>
        </p:txBody>
      </p:sp>
      <p:sp>
        <p:nvSpPr>
          <p:cNvPr id="6" name="Content Placeholder 5"/>
          <p:cNvSpPr>
            <a:spLocks noGrp="1"/>
          </p:cNvSpPr>
          <p:nvPr>
            <p:ph sz="half" idx="2"/>
          </p:nvPr>
        </p:nvSpPr>
        <p:spPr/>
        <p:txBody>
          <a:bodyPr/>
          <a:lstStyle/>
          <a:p>
            <a:pPr marL="514350" indent="-514350" eaLnBrk="1" hangingPunct="1">
              <a:buFontTx/>
              <a:buAutoNum type="alphaLcPeriod"/>
              <a:defRPr/>
            </a:pPr>
            <a:r>
              <a:rPr lang="en-US" dirty="0" smtClean="0"/>
              <a:t>Unit Length</a:t>
            </a:r>
          </a:p>
          <a:p>
            <a:pPr marL="514350" indent="-514350" eaLnBrk="1" hangingPunct="1">
              <a:buFontTx/>
              <a:buAutoNum type="alphaLcPeriod"/>
              <a:defRPr/>
            </a:pPr>
            <a:r>
              <a:rPr lang="en-US" dirty="0" smtClean="0"/>
              <a:t>CPI</a:t>
            </a:r>
          </a:p>
          <a:p>
            <a:pPr marL="514350" indent="-514350" eaLnBrk="1" hangingPunct="1">
              <a:buFontTx/>
              <a:buAutoNum type="alphaLcPeriod"/>
              <a:defRPr/>
            </a:pPr>
            <a:r>
              <a:rPr lang="en-US" dirty="0" smtClean="0"/>
              <a:t>Enduring Understanding (student should understand that…)</a:t>
            </a:r>
          </a:p>
          <a:p>
            <a:pPr marL="514350" indent="-514350" eaLnBrk="1" hangingPunct="1">
              <a:buFontTx/>
              <a:buAutoNum type="alphaLcPeriod"/>
              <a:defRPr/>
            </a:pPr>
            <a:r>
              <a:rPr lang="en-US" dirty="0" smtClean="0"/>
              <a:t>Be able to do to demonstrate understanding</a:t>
            </a:r>
          </a:p>
          <a:p>
            <a:pPr eaLnBrk="1" hangingPunct="1">
              <a:buFontTx/>
              <a:buNone/>
              <a:defRPr/>
            </a:pPr>
            <a:endParaRPr lang="en-US"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dirty="0" smtClean="0"/>
              <a:t>Physical Science</a:t>
            </a:r>
            <a:br>
              <a:rPr lang="en-US" dirty="0" smtClean="0"/>
            </a:br>
            <a:r>
              <a:rPr lang="en-US" dirty="0" smtClean="0"/>
              <a:t>Strand C Forms of Energy</a:t>
            </a:r>
          </a:p>
        </p:txBody>
      </p:sp>
      <p:sp>
        <p:nvSpPr>
          <p:cNvPr id="9219" name="Content Placeholder 2"/>
          <p:cNvSpPr>
            <a:spLocks noGrp="1"/>
          </p:cNvSpPr>
          <p:nvPr>
            <p:ph sz="half" idx="1"/>
          </p:nvPr>
        </p:nvSpPr>
        <p:spPr>
          <a:xfrm>
            <a:off x="1370013" y="1981200"/>
            <a:ext cx="7773987" cy="4114800"/>
          </a:xfrm>
        </p:spPr>
        <p:txBody>
          <a:bodyPr/>
          <a:lstStyle/>
          <a:p>
            <a:pPr eaLnBrk="1" hangingPunct="1">
              <a:buFontTx/>
              <a:buNone/>
            </a:pPr>
            <a:r>
              <a:rPr lang="en-US" dirty="0" smtClean="0"/>
              <a:t>Please complete the following:</a:t>
            </a:r>
          </a:p>
          <a:p>
            <a:pPr eaLnBrk="1" hangingPunct="1">
              <a:buFontTx/>
              <a:buNone/>
            </a:pPr>
            <a:endParaRPr lang="en-US" dirty="0" smtClean="0"/>
          </a:p>
          <a:p>
            <a:pPr eaLnBrk="1" hangingPunct="1"/>
            <a:r>
              <a:rPr lang="en-US" dirty="0" smtClean="0"/>
              <a:t>Apple in the Dark</a:t>
            </a:r>
          </a:p>
          <a:p>
            <a:pPr eaLnBrk="1" hangingPunct="1">
              <a:buFontTx/>
              <a:buNone/>
            </a:pPr>
            <a:endParaRPr lang="en-US" dirty="0" smtClean="0"/>
          </a:p>
          <a:p>
            <a:pPr eaLnBrk="1" hangingPunct="1"/>
            <a:r>
              <a:rPr lang="en-US" dirty="0" smtClean="0"/>
              <a:t>Birthday Candles</a:t>
            </a:r>
          </a:p>
          <a:p>
            <a:pPr eaLnBrk="1" hangingPunct="1"/>
            <a:endParaRPr lang="en-US" dirty="0" smtClean="0"/>
          </a:p>
          <a:p>
            <a:pPr eaLnBrk="1" hangingPunct="1"/>
            <a:r>
              <a:rPr lang="en-US" dirty="0" smtClean="0"/>
              <a:t>Can it Reflect Light?</a:t>
            </a: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b="1" smtClean="0"/>
              <a:t>5.2.2.C.2</a:t>
            </a:r>
          </a:p>
        </p:txBody>
      </p:sp>
      <p:sp>
        <p:nvSpPr>
          <p:cNvPr id="10243" name="Content Placeholder 2"/>
          <p:cNvSpPr>
            <a:spLocks noGrp="1"/>
          </p:cNvSpPr>
          <p:nvPr>
            <p:ph sz="half" idx="1"/>
          </p:nvPr>
        </p:nvSpPr>
        <p:spPr/>
        <p:txBody>
          <a:bodyPr/>
          <a:lstStyle/>
          <a:p>
            <a:pPr eaLnBrk="1" hangingPunct="1"/>
            <a:r>
              <a:rPr lang="en-US" smtClean="0"/>
              <a:t>Students should understand that an object can be seen when light strikes it and is reflected to a viewer’s eye.  If there is no light, objects cannot be seen.</a:t>
            </a:r>
          </a:p>
        </p:txBody>
      </p:sp>
      <p:sp>
        <p:nvSpPr>
          <p:cNvPr id="10244" name="Content Placeholder 3"/>
          <p:cNvSpPr>
            <a:spLocks noGrp="1"/>
          </p:cNvSpPr>
          <p:nvPr>
            <p:ph sz="half" idx="2"/>
          </p:nvPr>
        </p:nvSpPr>
        <p:spPr/>
        <p:txBody>
          <a:bodyPr/>
          <a:lstStyle/>
          <a:p>
            <a:pPr eaLnBrk="1" hangingPunct="1"/>
            <a:r>
              <a:rPr lang="en-US" smtClean="0"/>
              <a:t>If students understand they should be able to apply a variety of strategies to collect evidence that validates the principle that if there is no light, objects cannot be seen.</a:t>
            </a: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Apple in the Dark</a:t>
            </a:r>
            <a:endParaRPr lang="en-US" b="1" dirty="0"/>
          </a:p>
        </p:txBody>
      </p:sp>
      <p:sp>
        <p:nvSpPr>
          <p:cNvPr id="3" name="Content Placeholder 2"/>
          <p:cNvSpPr>
            <a:spLocks noGrp="1"/>
          </p:cNvSpPr>
          <p:nvPr>
            <p:ph sz="half" idx="1"/>
          </p:nvPr>
        </p:nvSpPr>
        <p:spPr/>
        <p:txBody>
          <a:bodyPr/>
          <a:lstStyle/>
          <a:p>
            <a:pPr>
              <a:buNone/>
            </a:pPr>
            <a:r>
              <a:rPr lang="en-US" sz="2600" dirty="0" smtClean="0"/>
              <a:t>Purpose:</a:t>
            </a:r>
          </a:p>
          <a:p>
            <a:r>
              <a:rPr lang="en-US" sz="2600" dirty="0" smtClean="0"/>
              <a:t>To elicit students’ ideas about how we see objects</a:t>
            </a:r>
          </a:p>
          <a:p>
            <a:r>
              <a:rPr lang="en-US" sz="2600" dirty="0" smtClean="0"/>
              <a:t>Identify if students know that light must be reflected off an object and enter the eye in order for a non-light emitting object to be visible</a:t>
            </a:r>
            <a:endParaRPr lang="en-US" sz="2600" dirty="0"/>
          </a:p>
        </p:txBody>
      </p:sp>
      <p:sp>
        <p:nvSpPr>
          <p:cNvPr id="4" name="Content Placeholder 3"/>
          <p:cNvSpPr>
            <a:spLocks noGrp="1"/>
          </p:cNvSpPr>
          <p:nvPr>
            <p:ph sz="half" idx="2"/>
          </p:nvPr>
        </p:nvSpPr>
        <p:spPr/>
        <p:txBody>
          <a:bodyPr/>
          <a:lstStyle/>
          <a:p>
            <a:pPr>
              <a:buNone/>
            </a:pPr>
            <a:r>
              <a:rPr lang="en-US" dirty="0" smtClean="0"/>
              <a:t>Explanation:</a:t>
            </a:r>
          </a:p>
          <a:p>
            <a:r>
              <a:rPr lang="en-US" dirty="0" smtClean="0"/>
              <a:t>Best response is…</a:t>
            </a:r>
          </a:p>
          <a:p>
            <a:r>
              <a:rPr lang="en-US" dirty="0" smtClean="0"/>
              <a:t>However, research shows students hang onto the idea that the object is illuminated by light or the eye is the activator of vision when light is present.</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theme/theme1.xml><?xml version="1.0" encoding="utf-8"?>
<a:theme xmlns:a="http://schemas.openxmlformats.org/drawingml/2006/main" name="Exploring Science Concepts Grade Two">
  <a:themeElements>
    <a:clrScheme name="Office Theme 1">
      <a:dk1>
        <a:srgbClr val="000000"/>
      </a:dk1>
      <a:lt1>
        <a:srgbClr val="FFCC66"/>
      </a:lt1>
      <a:dk2>
        <a:srgbClr val="996633"/>
      </a:dk2>
      <a:lt2>
        <a:srgbClr val="CC6600"/>
      </a:lt2>
      <a:accent1>
        <a:srgbClr val="FF9933"/>
      </a:accent1>
      <a:accent2>
        <a:srgbClr val="FF5050"/>
      </a:accent2>
      <a:accent3>
        <a:srgbClr val="FFE2B8"/>
      </a:accent3>
      <a:accent4>
        <a:srgbClr val="000000"/>
      </a:accent4>
      <a:accent5>
        <a:srgbClr val="FFCAAD"/>
      </a:accent5>
      <a:accent6>
        <a:srgbClr val="E74848"/>
      </a:accent6>
      <a:hlink>
        <a:srgbClr val="CC9900"/>
      </a:hlink>
      <a:folHlink>
        <a:srgbClr val="CCCCCC"/>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ffice Theme 1">
        <a:dk1>
          <a:srgbClr val="000000"/>
        </a:dk1>
        <a:lt1>
          <a:srgbClr val="FFCC66"/>
        </a:lt1>
        <a:dk2>
          <a:srgbClr val="996633"/>
        </a:dk2>
        <a:lt2>
          <a:srgbClr val="CC6600"/>
        </a:lt2>
        <a:accent1>
          <a:srgbClr val="FF9933"/>
        </a:accent1>
        <a:accent2>
          <a:srgbClr val="FF5050"/>
        </a:accent2>
        <a:accent3>
          <a:srgbClr val="FFE2B8"/>
        </a:accent3>
        <a:accent4>
          <a:srgbClr val="000000"/>
        </a:accent4>
        <a:accent5>
          <a:srgbClr val="FFCAAD"/>
        </a:accent5>
        <a:accent6>
          <a:srgbClr val="E74848"/>
        </a:accent6>
        <a:hlink>
          <a:srgbClr val="CC9900"/>
        </a:hlink>
        <a:folHlink>
          <a:srgbClr val="CCCCCC"/>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CC"/>
        </a:lt1>
        <a:dk2>
          <a:srgbClr val="996633"/>
        </a:dk2>
        <a:lt2>
          <a:srgbClr val="CC9900"/>
        </a:lt2>
        <a:accent1>
          <a:srgbClr val="FF9933"/>
        </a:accent1>
        <a:accent2>
          <a:srgbClr val="FF5050"/>
        </a:accent2>
        <a:accent3>
          <a:srgbClr val="FFFFE2"/>
        </a:accent3>
        <a:accent4>
          <a:srgbClr val="000000"/>
        </a:accent4>
        <a:accent5>
          <a:srgbClr val="FFCAAD"/>
        </a:accent5>
        <a:accent6>
          <a:srgbClr val="E74848"/>
        </a:accent6>
        <a:hlink>
          <a:srgbClr val="FFCC66"/>
        </a:hlink>
        <a:folHlink>
          <a:srgbClr val="FFFFFF"/>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CBCBCB"/>
        </a:hlink>
        <a:folHlink>
          <a:srgbClr val="FFFF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8F8F8"/>
        </a:lt1>
        <a:dk2>
          <a:srgbClr val="006600"/>
        </a:dk2>
        <a:lt2>
          <a:srgbClr val="FFCC00"/>
        </a:lt2>
        <a:accent1>
          <a:srgbClr val="9999FF"/>
        </a:accent1>
        <a:accent2>
          <a:srgbClr val="6600CC"/>
        </a:accent2>
        <a:accent3>
          <a:srgbClr val="AAB8AA"/>
        </a:accent3>
        <a:accent4>
          <a:srgbClr val="D4D4D4"/>
        </a:accent4>
        <a:accent5>
          <a:srgbClr val="CACAFF"/>
        </a:accent5>
        <a:accent6>
          <a:srgbClr val="5C00B9"/>
        </a:accent6>
        <a:hlink>
          <a:srgbClr val="009966"/>
        </a:hlink>
        <a:folHlink>
          <a:srgbClr val="003300"/>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8F8F8"/>
        </a:lt1>
        <a:dk2>
          <a:srgbClr val="990099"/>
        </a:dk2>
        <a:lt2>
          <a:srgbClr val="FFCC00"/>
        </a:lt2>
        <a:accent1>
          <a:srgbClr val="9999FF"/>
        </a:accent1>
        <a:accent2>
          <a:srgbClr val="6600CC"/>
        </a:accent2>
        <a:accent3>
          <a:srgbClr val="CAAACA"/>
        </a:accent3>
        <a:accent4>
          <a:srgbClr val="D4D4D4"/>
        </a:accent4>
        <a:accent5>
          <a:srgbClr val="CACAFF"/>
        </a:accent5>
        <a:accent6>
          <a:srgbClr val="5C00B9"/>
        </a:accent6>
        <a:hlink>
          <a:srgbClr val="CC00CC"/>
        </a:hlink>
        <a:folHlink>
          <a:srgbClr val="660066"/>
        </a:folHlink>
      </a:clrScheme>
      <a:clrMap bg1="dk2" tx1="lt1" bg2="dk1" tx2="lt2" accent1="accent1" accent2="accent2" accent3="accent3" accent4="accent4" accent5="accent5" accent6="accent6" hlink="hlink" folHlink="folHlink"/>
    </a:extraClrScheme>
    <a:extraClrScheme>
      <a:clrScheme name="Office Theme 6">
        <a:dk1>
          <a:srgbClr val="000000"/>
        </a:dk1>
        <a:lt1>
          <a:srgbClr val="F8F8F8"/>
        </a:lt1>
        <a:dk2>
          <a:srgbClr val="0000FF"/>
        </a:dk2>
        <a:lt2>
          <a:srgbClr val="FFCC00"/>
        </a:lt2>
        <a:accent1>
          <a:srgbClr val="0099FF"/>
        </a:accent1>
        <a:accent2>
          <a:srgbClr val="CC00CC"/>
        </a:accent2>
        <a:accent3>
          <a:srgbClr val="AAAAFF"/>
        </a:accent3>
        <a:accent4>
          <a:srgbClr val="D4D4D4"/>
        </a:accent4>
        <a:accent5>
          <a:srgbClr val="AACAFF"/>
        </a:accent5>
        <a:accent6>
          <a:srgbClr val="B900B9"/>
        </a:accent6>
        <a:hlink>
          <a:srgbClr val="3333CC"/>
        </a:hlink>
        <a:folHlink>
          <a:srgbClr val="0000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Exploring Science Concepts Grade Two</Template>
  <TotalTime>206</TotalTime>
  <Words>2042</Words>
  <Application>Microsoft Office PowerPoint</Application>
  <PresentationFormat>On-screen Show (4:3)</PresentationFormat>
  <Paragraphs>194</Paragraphs>
  <Slides>24</Slides>
  <Notes>12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Exploring Science Concepts Grade Two</vt:lpstr>
      <vt:lpstr>Exploring Science Concepts</vt:lpstr>
      <vt:lpstr>Workshop Overview</vt:lpstr>
      <vt:lpstr>2009 NJCCCS Science</vt:lpstr>
      <vt:lpstr>Best Practices in Science</vt:lpstr>
      <vt:lpstr>Productive Questions</vt:lpstr>
      <vt:lpstr>Grade 2 Curriculum</vt:lpstr>
      <vt:lpstr>Physical Science Strand C Forms of Energy</vt:lpstr>
      <vt:lpstr>5.2.2.C.2</vt:lpstr>
      <vt:lpstr>Apple in the Dark</vt:lpstr>
      <vt:lpstr>Research shows…</vt:lpstr>
      <vt:lpstr>Research shows…</vt:lpstr>
      <vt:lpstr>MOSAIC:  Misconception-oriented standards-based assessment resources for teachers</vt:lpstr>
      <vt:lpstr>5.2.2.C.2</vt:lpstr>
      <vt:lpstr>Video Clips to Start the Exploration of Light</vt:lpstr>
      <vt:lpstr>5.2.2.C.2 Possible Explorations</vt:lpstr>
      <vt:lpstr>Use of Formative Probes</vt:lpstr>
      <vt:lpstr>Strand C Forms of Energy</vt:lpstr>
      <vt:lpstr>5.2.2.C.3</vt:lpstr>
      <vt:lpstr>5.2.2.C.3</vt:lpstr>
      <vt:lpstr>5.2.2.C.3 Possible Explorations</vt:lpstr>
      <vt:lpstr>Relevancy to Earth Systems Strand A Objects in the Universe 5.4.2.A.1</vt:lpstr>
      <vt:lpstr>Relevancy to Earth Systems Strand A Objects in the Universe 5.4.4.A.1</vt:lpstr>
      <vt:lpstr>Relevancy to Earth Systems Strand A Objects in the Universe</vt:lpstr>
      <vt:lpstr>Tools and Lessons</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Science Concepts</dc:title>
  <dc:creator>hfalcone</dc:creator>
  <cp:lastModifiedBy>hfalcone</cp:lastModifiedBy>
  <cp:revision>7</cp:revision>
  <cp:lastPrinted>1601-01-01T00:00:00Z</cp:lastPrinted>
  <dcterms:created xsi:type="dcterms:W3CDTF">2010-11-08T21:36:11Z</dcterms:created>
  <dcterms:modified xsi:type="dcterms:W3CDTF">2010-11-09T01:14:51Z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TC010690801033</vt:lpwstr>
  </property>
</Properties>
</file>